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2" r:id="rId6"/>
  </p:sldMasterIdLst>
  <p:notesMasterIdLst>
    <p:notesMasterId r:id="rId16"/>
  </p:notesMasterIdLst>
  <p:handoutMasterIdLst>
    <p:handoutMasterId r:id="rId17"/>
  </p:handoutMasterIdLst>
  <p:sldIdLst>
    <p:sldId id="320" r:id="rId7"/>
    <p:sldId id="292" r:id="rId8"/>
    <p:sldId id="271" r:id="rId9"/>
    <p:sldId id="318" r:id="rId10"/>
    <p:sldId id="272" r:id="rId11"/>
    <p:sldId id="273" r:id="rId12"/>
    <p:sldId id="302" r:id="rId13"/>
    <p:sldId id="321" r:id="rId14"/>
    <p:sldId id="319"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33FADB-AD09-4C61-80F5-01354A44A2A5}">
          <p14:sldIdLst/>
        </p14:section>
        <p14:section name="UCPath Center - What we do" id="{FCCB6EFF-30C8-41E7-BF5C-499BA40CDE03}">
          <p14:sldIdLst>
            <p14:sldId id="320"/>
            <p14:sldId id="292"/>
            <p14:sldId id="271"/>
            <p14:sldId id="318"/>
            <p14:sldId id="272"/>
            <p14:sldId id="273"/>
            <p14:sldId id="302"/>
            <p14:sldId id="321"/>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EDF"/>
    <a:srgbClr val="8DC6E3"/>
    <a:srgbClr val="6EB7DC"/>
    <a:srgbClr val="70BEDA"/>
    <a:srgbClr val="7BC3DD"/>
    <a:srgbClr val="0093AC"/>
    <a:srgbClr val="2D2E2D"/>
    <a:srgbClr val="0093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714" autoAdjust="0"/>
  </p:normalViewPr>
  <p:slideViewPr>
    <p:cSldViewPr snapToGrid="0" snapToObjects="1" showGuides="1">
      <p:cViewPr>
        <p:scale>
          <a:sx n="100" d="100"/>
          <a:sy n="100" d="100"/>
        </p:scale>
        <p:origin x="-156"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14" Type="http://schemas.openxmlformats.org/officeDocument/2006/relationships/slide" Target="slides/slide8.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A19A67A-96E6-424A-A3B1-1B4487D4C25E}" type="datetimeFigureOut">
              <a:rPr lang="en-US" smtClean="0"/>
              <a:t>12/13/2016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41A9126-DE43-4468-B54F-43CFE502F45A}" type="slidenum">
              <a:rPr lang="en-US" smtClean="0"/>
              <a:t>‹#›</a:t>
            </a:fld>
            <a:endParaRPr lang="en-US"/>
          </a:p>
        </p:txBody>
      </p:sp>
    </p:spTree>
    <p:extLst>
      <p:ext uri="{BB962C8B-B14F-4D97-AF65-F5344CB8AC3E}">
        <p14:creationId xmlns:p14="http://schemas.microsoft.com/office/powerpoint/2010/main" val="419821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251A4A6-7B62-45FB-B039-B8B0B7862F7E}" type="datetimeFigureOut">
              <a:rPr lang="en-US" smtClean="0"/>
              <a:t>12/13/2016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B6B8E-72E6-445C-A92F-C19AF067B7C5}" type="slidenum">
              <a:rPr lang="en-US" smtClean="0"/>
              <a:t>‹#›</a:t>
            </a:fld>
            <a:endParaRPr lang="en-US"/>
          </a:p>
        </p:txBody>
      </p:sp>
    </p:spTree>
    <p:extLst>
      <p:ext uri="{BB962C8B-B14F-4D97-AF65-F5344CB8AC3E}">
        <p14:creationId xmlns:p14="http://schemas.microsoft.com/office/powerpoint/2010/main" val="248195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b="1" dirty="0"/>
              <a:t>HR Administration </a:t>
            </a:r>
            <a:r>
              <a:rPr lang="en-US" b="1"/>
              <a:t>– </a:t>
            </a:r>
            <a:r>
              <a:rPr lang="en-US"/>
              <a:t>System transactions </a:t>
            </a:r>
            <a:r>
              <a:rPr lang="en-US" dirty="0"/>
              <a:t>and inquiry affecting the status of an employee or a group of employees (job data, personal data, organizational data, compensation and pay data, etc.)</a:t>
            </a:r>
          </a:p>
          <a:p>
            <a:r>
              <a:rPr lang="en-US" dirty="0"/>
              <a:t> </a:t>
            </a:r>
          </a:p>
          <a:p>
            <a:pPr lvl="0"/>
            <a:r>
              <a:rPr lang="en-US" b="1" dirty="0"/>
              <a:t>Payroll –</a:t>
            </a:r>
            <a:r>
              <a:rPr lang="en-US" dirty="0"/>
              <a:t>All items necessary to prepare for and process payroll, most post-payroll activities and year-end/beginning activities for employees and their pay (including legacy prior-year tax adjustments,  W2c and 941 adjustments)</a:t>
            </a:r>
          </a:p>
          <a:p>
            <a:r>
              <a:rPr lang="en-US" dirty="0"/>
              <a:t> </a:t>
            </a:r>
          </a:p>
          <a:p>
            <a:pPr lvl="0"/>
            <a:r>
              <a:rPr lang="en-US" b="1" dirty="0"/>
              <a:t>Benefits Administration – </a:t>
            </a:r>
            <a:r>
              <a:rPr lang="en-US" dirty="0"/>
              <a:t>Enrolling in benefits, making changes to existing benefits, inquiring about benefit information, and/or processing various non-customer facing benefit administration activities. Administer r of New Employee Benefits Orientation (NEBO)</a:t>
            </a:r>
          </a:p>
          <a:p>
            <a:r>
              <a:rPr lang="en-US" dirty="0"/>
              <a:t> </a:t>
            </a:r>
          </a:p>
          <a:p>
            <a:pPr lvl="0"/>
            <a:r>
              <a:rPr lang="en-US" b="1" dirty="0"/>
              <a:t>Absence Management – </a:t>
            </a:r>
            <a:r>
              <a:rPr lang="en-US" dirty="0"/>
              <a:t>Update job data records for leave actions (including workers’ compensation and benefits billing as required). Responsible for workers’ compensation TDD coordination</a:t>
            </a:r>
          </a:p>
          <a:p>
            <a:r>
              <a:rPr lang="en-US" b="1" dirty="0"/>
              <a:t> </a:t>
            </a:r>
            <a:endParaRPr lang="en-US" dirty="0"/>
          </a:p>
          <a:p>
            <a:pPr lvl="0"/>
            <a:r>
              <a:rPr lang="en-US" b="1" dirty="0"/>
              <a:t>Business Continuity Plan – </a:t>
            </a:r>
            <a:r>
              <a:rPr lang="en-US" dirty="0"/>
              <a:t>The development and execution of a business continuity plan to assure vital processes for the UC system are made available as soon as possible in the case of a failure</a:t>
            </a:r>
          </a:p>
          <a:p>
            <a:r>
              <a:rPr lang="en-US" b="1" dirty="0"/>
              <a:t> </a:t>
            </a:r>
            <a:endParaRPr lang="en-US" dirty="0"/>
          </a:p>
          <a:p>
            <a:pPr lvl="0"/>
            <a:r>
              <a:rPr lang="en-US" b="1" dirty="0"/>
              <a:t>Mass Updates of Records  – </a:t>
            </a:r>
            <a:r>
              <a:rPr lang="en-US" dirty="0"/>
              <a:t>The delivered mass-update functionality will be used primarily by the UCPath Center; however, locations may be able to perform some at their locations (i.e.: FileNet feeds, </a:t>
            </a:r>
            <a:r>
              <a:rPr lang="en-US" dirty="0" err="1"/>
              <a:t>etc</a:t>
            </a:r>
            <a:r>
              <a:rPr lang="en-US" dirty="0"/>
              <a:t>).  Mass transactions include updates to position control management, job data and compensation</a:t>
            </a:r>
          </a:p>
          <a:p>
            <a:endParaRPr lang="en-US" dirty="0"/>
          </a:p>
        </p:txBody>
      </p:sp>
      <p:sp>
        <p:nvSpPr>
          <p:cNvPr id="4" name="Slide Number Placeholder 3"/>
          <p:cNvSpPr>
            <a:spLocks noGrp="1"/>
          </p:cNvSpPr>
          <p:nvPr>
            <p:ph type="sldNum" sz="quarter" idx="10"/>
          </p:nvPr>
        </p:nvSpPr>
        <p:spPr/>
        <p:txBody>
          <a:bodyPr/>
          <a:lstStyle/>
          <a:p>
            <a:fld id="{B78B6B8E-72E6-445C-A92F-C19AF067B7C5}" type="slidenum">
              <a:rPr lang="en-US" smtClean="0"/>
              <a:t>5</a:t>
            </a:fld>
            <a:endParaRPr lang="en-US"/>
          </a:p>
        </p:txBody>
      </p:sp>
    </p:spTree>
    <p:extLst>
      <p:ext uri="{BB962C8B-B14F-4D97-AF65-F5344CB8AC3E}">
        <p14:creationId xmlns:p14="http://schemas.microsoft.com/office/powerpoint/2010/main" val="89879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buFont typeface="Arial" charset="0"/>
              <a:buChar char="•"/>
            </a:pPr>
            <a:r>
              <a:rPr lang="en-US" dirty="0" smtClean="0"/>
              <a:t>= Payroll</a:t>
            </a:r>
            <a:r>
              <a:rPr lang="en-US" baseline="0" dirty="0" smtClean="0"/>
              <a:t> related</a:t>
            </a:r>
          </a:p>
          <a:p>
            <a:pPr marL="174708" indent="-174708">
              <a:buFont typeface="Arial" charset="0"/>
              <a:buChar char="•"/>
            </a:pPr>
            <a:endParaRPr lang="en-US" baseline="0" dirty="0" smtClean="0"/>
          </a:p>
          <a:p>
            <a:pPr lvl="0"/>
            <a:r>
              <a:rPr lang="en-US" b="1" dirty="0"/>
              <a:t>Customer Service Tool:  </a:t>
            </a:r>
            <a:r>
              <a:rPr lang="en-US" dirty="0"/>
              <a:t>will be used primarily by UCPath Center to initiate, respond, and document closure of specific action items within the UCPath Center and between the UCPath Center, employees and locations. The tool will distribute notifications and instructions for transactions to locations from the UCPath Center via email. Where applicable, the emails will include embedded links for use by recipients to access or update cases within the tool.  The tool supports inclusion and sharing of attachments throughout the submission and review process and will also be used for SLA monitoring and survey support</a:t>
            </a:r>
          </a:p>
          <a:p>
            <a:r>
              <a:rPr lang="en-US" dirty="0"/>
              <a:t> </a:t>
            </a:r>
          </a:p>
          <a:p>
            <a:pPr lvl="0"/>
            <a:r>
              <a:rPr lang="en-US" b="1" dirty="0"/>
              <a:t>General Ledger* – </a:t>
            </a:r>
            <a:r>
              <a:rPr lang="en-US" dirty="0"/>
              <a:t>This process area covers uploading of chart of account files, processing batches, validating output files, and collaborating with locations and UCPath Center departments for fixing errors, assisting locations with funding entry, direct retro, budget entry, and working with UCPath Center HRIS for GL configuration</a:t>
            </a:r>
          </a:p>
          <a:p>
            <a:r>
              <a:rPr lang="en-US" dirty="0"/>
              <a:t> </a:t>
            </a:r>
          </a:p>
          <a:p>
            <a:pPr lvl="0"/>
            <a:r>
              <a:rPr lang="en-US" b="1" dirty="0"/>
              <a:t>Account Reconciliations* </a:t>
            </a:r>
            <a:r>
              <a:rPr lang="en-US" dirty="0"/>
              <a:t>– Reconciliation of all UCPath Center payroll balance sheet accounts: bank reconciliations, salaries and wages, payroll adjustment clearing account, tax, garnishments, benefits (BPA (benefit plan accounting), HSA (health savings account) , FSA (flexible savings account), composite benefit rate, unions, retirement/pension unemployment insurance, workers compensation</a:t>
            </a:r>
          </a:p>
          <a:p>
            <a:pPr lvl="0"/>
            <a:r>
              <a:rPr lang="en-US" dirty="0"/>
              <a:t> </a:t>
            </a:r>
          </a:p>
          <a:p>
            <a:pPr lvl="0"/>
            <a:r>
              <a:rPr lang="en-US" b="1" dirty="0"/>
              <a:t>Journal Entries </a:t>
            </a:r>
            <a:r>
              <a:rPr lang="en-US" dirty="0"/>
              <a:t>– Preparation, review, approval and posting of monthly journal entries relative to the payroll and benefits processes performed at the UCPath Center</a:t>
            </a:r>
          </a:p>
          <a:p>
            <a:r>
              <a:rPr lang="en-US" dirty="0"/>
              <a:t> </a:t>
            </a:r>
          </a:p>
          <a:p>
            <a:pPr lvl="0"/>
            <a:r>
              <a:rPr lang="en-US" b="1" dirty="0"/>
              <a:t>Financial Control Responses* – </a:t>
            </a:r>
            <a:r>
              <a:rPr lang="en-US" dirty="0"/>
              <a:t>Calculation and development of financial control journal entries necessary to clear any intercampus transfers/reclassification entries</a:t>
            </a:r>
          </a:p>
          <a:p>
            <a:r>
              <a:rPr lang="en-US" dirty="0"/>
              <a:t> </a:t>
            </a:r>
          </a:p>
          <a:p>
            <a:pPr lvl="0"/>
            <a:r>
              <a:rPr lang="en-US" b="1" dirty="0"/>
              <a:t>Reporting &amp; Analytics – </a:t>
            </a:r>
            <a:r>
              <a:rPr lang="en-US" dirty="0"/>
              <a:t>Developing and maintaining PeopleSoft queries and creation of the associated functional design documents; scheduling and running PeopleSoft queries; and validating PeopleSoft queries/ reports (e.g., status, errors, defect)</a:t>
            </a:r>
          </a:p>
          <a:p>
            <a:r>
              <a:rPr lang="en-US" dirty="0"/>
              <a:t> </a:t>
            </a:r>
          </a:p>
          <a:p>
            <a:r>
              <a:rPr lang="en-US" dirty="0"/>
              <a:t>*Payroll related </a:t>
            </a:r>
          </a:p>
          <a:p>
            <a:pPr marL="174708" indent="-174708">
              <a:buFont typeface="Arial" charset="0"/>
              <a:buChar char="•"/>
            </a:pPr>
            <a:endParaRPr lang="en-US" baseline="0" dirty="0" smtClean="0"/>
          </a:p>
          <a:p>
            <a:pPr marL="174708" indent="-174708">
              <a:buFont typeface="Arial" charset="0"/>
              <a:buChar char="•"/>
            </a:pPr>
            <a:endParaRPr lang="en-US" dirty="0"/>
          </a:p>
        </p:txBody>
      </p:sp>
      <p:sp>
        <p:nvSpPr>
          <p:cNvPr id="4" name="Slide Number Placeholder 3"/>
          <p:cNvSpPr>
            <a:spLocks noGrp="1"/>
          </p:cNvSpPr>
          <p:nvPr>
            <p:ph type="sldNum" sz="quarter" idx="10"/>
          </p:nvPr>
        </p:nvSpPr>
        <p:spPr/>
        <p:txBody>
          <a:bodyPr/>
          <a:lstStyle/>
          <a:p>
            <a:fld id="{B78B6B8E-72E6-445C-A92F-C19AF067B7C5}" type="slidenum">
              <a:rPr lang="en-US" smtClean="0"/>
              <a:t>6</a:t>
            </a:fld>
            <a:endParaRPr lang="en-US"/>
          </a:p>
        </p:txBody>
      </p:sp>
    </p:spTree>
    <p:extLst>
      <p:ext uri="{BB962C8B-B14F-4D97-AF65-F5344CB8AC3E}">
        <p14:creationId xmlns:p14="http://schemas.microsoft.com/office/powerpoint/2010/main" val="92473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ctr" anchorCtr="0"/>
          <a:lstStyle>
            <a:lvl1pPr>
              <a:defRPr sz="44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60572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87350" y="2565401"/>
            <a:ext cx="8331200" cy="1159933"/>
          </a:xfrm>
          <a:prstGeom prst="rect">
            <a:avLst/>
          </a:prstGeom>
        </p:spPr>
        <p:txBody>
          <a:bodyPr lIns="121893" tIns="60947" rIns="121893" bIns="60947"/>
          <a:lstStyle>
            <a:lvl1pPr marL="0" indent="0" algn="ctr">
              <a:buNone/>
              <a:defRPr b="1">
                <a:solidFill>
                  <a:schemeClr val="tx2">
                    <a:lumMod val="75000"/>
                  </a:schemeClr>
                </a:solidFill>
              </a:defRPr>
            </a:lvl1pPr>
          </a:lstStyle>
          <a:p>
            <a:pPr lvl="0"/>
            <a:r>
              <a:rPr lang="en-US" dirty="0" smtClean="0"/>
              <a:t>CLICK TO ADD SECTION HEADER</a:t>
            </a:r>
          </a:p>
        </p:txBody>
      </p:sp>
      <p:sp>
        <p:nvSpPr>
          <p:cNvPr id="5" name="Text Placeholder 4"/>
          <p:cNvSpPr>
            <a:spLocks noGrp="1"/>
          </p:cNvSpPr>
          <p:nvPr>
            <p:ph type="body" sz="quarter" idx="11" hasCustomPrompt="1"/>
          </p:nvPr>
        </p:nvSpPr>
        <p:spPr>
          <a:xfrm>
            <a:off x="387350" y="3725334"/>
            <a:ext cx="8331200" cy="745067"/>
          </a:xfrm>
          <a:prstGeom prst="rect">
            <a:avLst/>
          </a:prstGeom>
        </p:spPr>
        <p:txBody>
          <a:bodyPr lIns="121893" tIns="60947" rIns="121893" bIns="60947"/>
          <a:lstStyle>
            <a:lvl1pPr marL="0" indent="0" algn="ctr">
              <a:buNone/>
              <a:defRPr sz="3200" baseline="0">
                <a:solidFill>
                  <a:schemeClr val="tx2"/>
                </a:solidFill>
              </a:defRPr>
            </a:lvl1pPr>
          </a:lstStyle>
          <a:p>
            <a:pPr lvl="0"/>
            <a:r>
              <a:rPr lang="en-US" dirty="0" smtClean="0"/>
              <a:t>Click to add subsection header</a:t>
            </a:r>
            <a:endParaRPr lang="en-US" dirty="0"/>
          </a:p>
        </p:txBody>
      </p:sp>
    </p:spTree>
    <p:extLst>
      <p:ext uri="{BB962C8B-B14F-4D97-AF65-F5344CB8AC3E}">
        <p14:creationId xmlns:p14="http://schemas.microsoft.com/office/powerpoint/2010/main" val="188540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lumns, same siz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891872" y="6389969"/>
            <a:ext cx="2133600" cy="365125"/>
          </a:xfrm>
          <a:prstGeom prst="rect">
            <a:avLst/>
          </a:prstGeom>
        </p:spPr>
        <p:txBody>
          <a:bodyPr/>
          <a:lstStyle/>
          <a:p>
            <a:fld id="{DF6CD61D-383B-8C4C-A586-A9FA29BEA8BE}" type="slidenum">
              <a:rPr lang="en-US" smtClean="0"/>
              <a:pPr/>
              <a:t>‹#›</a:t>
            </a:fld>
            <a:endParaRPr lang="en-US" dirty="0"/>
          </a:p>
        </p:txBody>
      </p:sp>
      <p:sp>
        <p:nvSpPr>
          <p:cNvPr id="5" name="Text Placeholder 4"/>
          <p:cNvSpPr>
            <a:spLocks noGrp="1"/>
          </p:cNvSpPr>
          <p:nvPr>
            <p:ph type="body" sz="quarter" idx="11"/>
          </p:nvPr>
        </p:nvSpPr>
        <p:spPr>
          <a:xfrm>
            <a:off x="127000" y="812800"/>
            <a:ext cx="4384430" cy="5086375"/>
          </a:xfrm>
          <a:prstGeom prst="rect">
            <a:avLst/>
          </a:prstGeom>
        </p:spPr>
        <p:txBody>
          <a:bodyPr/>
          <a:lstStyle>
            <a:lvl1pPr>
              <a:lnSpc>
                <a:spcPct val="100000"/>
              </a:lnSpc>
              <a:defRPr sz="2400" b="0"/>
            </a:lvl1pPr>
            <a:lvl2pPr>
              <a:lnSpc>
                <a:spcPct val="130000"/>
              </a:lnSpc>
              <a:defRPr sz="2000"/>
            </a:lvl2pPr>
            <a:lvl3pPr>
              <a:lnSpc>
                <a:spcPct val="130000"/>
              </a:lnSpc>
              <a:defRPr sz="1800"/>
            </a:lvl3pPr>
            <a:lvl4pPr>
              <a:lnSpc>
                <a:spcPct val="130000"/>
              </a:lnSpc>
              <a:defRPr sz="1600"/>
            </a:lvl4pPr>
            <a:lvl5pPr>
              <a:lnSpc>
                <a:spcPct val="13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4695229" y="812800"/>
            <a:ext cx="4321098" cy="5086375"/>
          </a:xfrm>
          <a:prstGeom prst="rect">
            <a:avLst/>
          </a:prstGeom>
        </p:spPr>
        <p:txBody>
          <a:bodyPr/>
          <a:lstStyle>
            <a:lvl1pPr>
              <a:lnSpc>
                <a:spcPct val="100000"/>
              </a:lnSpc>
              <a:defRPr sz="2400" b="0"/>
            </a:lvl1pPr>
            <a:lvl2pPr>
              <a:lnSpc>
                <a:spcPct val="130000"/>
              </a:lnSpc>
              <a:defRPr sz="2000"/>
            </a:lvl2pPr>
            <a:lvl3pPr>
              <a:lnSpc>
                <a:spcPct val="130000"/>
              </a:lnSpc>
              <a:defRPr sz="1800"/>
            </a:lvl3pPr>
            <a:lvl4pPr>
              <a:lnSpc>
                <a:spcPct val="130000"/>
              </a:lnSpc>
              <a:defRPr sz="1600"/>
            </a:lvl4pPr>
            <a:lvl5pPr>
              <a:lnSpc>
                <a:spcPct val="130000"/>
              </a:lnSpc>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63501"/>
            <a:ext cx="9144000" cy="517104"/>
          </a:xfrm>
          <a:prstGeom prst="rect">
            <a:avLst/>
          </a:prstGeom>
        </p:spPr>
        <p:txBody>
          <a:bodyPr vert="horz"/>
          <a:lstStyle>
            <a:lvl1pPr>
              <a:defRPr sz="2800" b="1">
                <a:solidFill>
                  <a:schemeClr val="bg2"/>
                </a:solidFill>
              </a:defRPr>
            </a:lvl1pPr>
          </a:lstStyle>
          <a:p>
            <a:r>
              <a:rPr lang="en-US" dirty="0" smtClean="0"/>
              <a:t>Click to edit title style</a:t>
            </a:r>
            <a:endParaRPr lang="en-US" dirty="0"/>
          </a:p>
        </p:txBody>
      </p:sp>
      <p:sp>
        <p:nvSpPr>
          <p:cNvPr id="8" name="Rectangle 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7755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82652" y="1135345"/>
            <a:ext cx="6297848" cy="4875229"/>
          </a:xfrm>
          <a:prstGeom prst="rect">
            <a:avLst/>
          </a:prstGeom>
        </p:spPr>
        <p:txBody>
          <a:bodyPr>
            <a:normAutofit/>
          </a:bodyPr>
          <a:lstStyle>
            <a:lvl1pPr marL="0" indent="0">
              <a:lnSpc>
                <a:spcPct val="100000"/>
              </a:lnSpc>
              <a:buNone/>
              <a:defRPr sz="4800" b="1"/>
            </a:lvl1pPr>
          </a:lstStyle>
          <a:p>
            <a:pPr lvl="0"/>
            <a:r>
              <a:rPr lang="en-US" dirty="0" smtClean="0"/>
              <a:t>Click to add your main point or basic “takeaway” </a:t>
            </a:r>
          </a:p>
        </p:txBody>
      </p:sp>
      <p:sp>
        <p:nvSpPr>
          <p:cNvPr id="11"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smtClean="0"/>
              <a:t>Click to edit Master title style</a:t>
            </a:r>
            <a:endParaRPr lang="en-US" dirty="0"/>
          </a:p>
        </p:txBody>
      </p:sp>
      <p:sp>
        <p:nvSpPr>
          <p:cNvPr id="3" name="Slide Number Placeholder 2"/>
          <p:cNvSpPr>
            <a:spLocks noGrp="1"/>
          </p:cNvSpPr>
          <p:nvPr>
            <p:ph type="sldNum" sz="quarter" idx="12"/>
          </p:nvPr>
        </p:nvSpPr>
        <p:spPr>
          <a:xfrm>
            <a:off x="6891872" y="6389969"/>
            <a:ext cx="2133600" cy="365125"/>
          </a:xfrm>
          <a:prstGeom prst="rect">
            <a:avLst/>
          </a:prstGeom>
        </p:spPr>
        <p:txBody>
          <a:bodyPr/>
          <a:lstStyle/>
          <a:p>
            <a:fld id="{D27D3C37-BFEB-BA4B-B781-4564C6A0B2B2}" type="slidenum">
              <a:rPr lang="en-US" smtClean="0"/>
              <a:pPr/>
              <a:t>‹#›</a:t>
            </a:fld>
            <a:endParaRPr lang="en-US" dirty="0"/>
          </a:p>
        </p:txBody>
      </p:sp>
      <p:sp>
        <p:nvSpPr>
          <p:cNvPr id="12" name="Rectangle 11"/>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 Placeholder 11"/>
          <p:cNvSpPr txBox="1">
            <a:spLocks/>
          </p:cNvSpPr>
          <p:nvPr/>
        </p:nvSpPr>
        <p:spPr>
          <a:xfrm>
            <a:off x="2911570" y="6338718"/>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err="1" smtClean="0">
                <a:solidFill>
                  <a:srgbClr val="BEB6AF"/>
                </a:solidFill>
              </a:rPr>
              <a:t>ucpath.universityofcalifornia.edu</a:t>
            </a:r>
            <a:r>
              <a:rPr lang="en-US" sz="1050" b="0" dirty="0" smtClean="0">
                <a:solidFill>
                  <a:schemeClr val="tx1"/>
                </a:solidFill>
              </a:rPr>
              <a:t>/</a:t>
            </a:r>
            <a:endParaRPr lang="en-US" sz="1050" b="0" dirty="0">
              <a:solidFill>
                <a:schemeClr val="tx1"/>
              </a:solidFill>
            </a:endParaRPr>
          </a:p>
        </p:txBody>
      </p:sp>
      <p:sp>
        <p:nvSpPr>
          <p:cNvPr id="7" name="Rectangle 6"/>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 Placeholder 11"/>
          <p:cNvSpPr txBox="1">
            <a:spLocks/>
          </p:cNvSpPr>
          <p:nvPr/>
        </p:nvSpPr>
        <p:spPr>
          <a:xfrm>
            <a:off x="2911570" y="6338718"/>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err="1" smtClean="0">
                <a:solidFill>
                  <a:srgbClr val="BEB6AF"/>
                </a:solidFill>
              </a:rPr>
              <a:t>ucpath.universityofcalifornia.edu</a:t>
            </a:r>
            <a:r>
              <a:rPr lang="en-US" sz="1050" b="0" dirty="0" smtClean="0">
                <a:solidFill>
                  <a:schemeClr val="tx1"/>
                </a:solidFill>
              </a:rPr>
              <a:t>/</a:t>
            </a:r>
            <a:endParaRPr lang="en-US" sz="1050" b="0" dirty="0">
              <a:solidFill>
                <a:schemeClr val="tx1"/>
              </a:solidFill>
            </a:endParaRPr>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 Placeholder 11"/>
          <p:cNvSpPr txBox="1">
            <a:spLocks/>
          </p:cNvSpPr>
          <p:nvPr/>
        </p:nvSpPr>
        <p:spPr>
          <a:xfrm>
            <a:off x="2911570" y="6338718"/>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err="1" smtClean="0">
                <a:solidFill>
                  <a:srgbClr val="BEB6AF"/>
                </a:solidFill>
              </a:rPr>
              <a:t>ucpath.universityofcalifornia.edu</a:t>
            </a:r>
            <a:r>
              <a:rPr lang="en-US" sz="1050" b="0" dirty="0" smtClean="0">
                <a:solidFill>
                  <a:schemeClr val="tx1"/>
                </a:solidFill>
              </a:rPr>
              <a:t>/</a:t>
            </a:r>
            <a:endParaRPr lang="en-US" sz="1050" b="0" dirty="0">
              <a:solidFill>
                <a:schemeClr val="tx1"/>
              </a:solidFill>
            </a:endParaRPr>
          </a:p>
        </p:txBody>
      </p:sp>
      <p:sp>
        <p:nvSpPr>
          <p:cNvPr id="15" name="Rectangle 14"/>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Text Placeholder 11"/>
          <p:cNvSpPr txBox="1">
            <a:spLocks/>
          </p:cNvSpPr>
          <p:nvPr/>
        </p:nvSpPr>
        <p:spPr>
          <a:xfrm>
            <a:off x="2911570" y="6338718"/>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smtClean="0">
                <a:solidFill>
                  <a:srgbClr val="BEB6AF"/>
                </a:solidFill>
              </a:rPr>
              <a:t>ucpath.universityofcalifornia.edu</a:t>
            </a:r>
            <a:r>
              <a:rPr lang="en-US" sz="1050" b="0" dirty="0" smtClean="0">
                <a:solidFill>
                  <a:schemeClr val="tx1"/>
                </a:solidFill>
              </a:rPr>
              <a:t>/</a:t>
            </a:r>
            <a:endParaRPr lang="en-US" sz="1050" b="0" dirty="0">
              <a:solidFill>
                <a:schemeClr val="tx1"/>
              </a:solidFill>
            </a:endParaRPr>
          </a:p>
        </p:txBody>
      </p:sp>
      <p:sp>
        <p:nvSpPr>
          <p:cNvPr id="17" name="Rectangle 16"/>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 Placeholder 11"/>
          <p:cNvSpPr txBox="1">
            <a:spLocks/>
          </p:cNvSpPr>
          <p:nvPr/>
        </p:nvSpPr>
        <p:spPr>
          <a:xfrm>
            <a:off x="2911570" y="6338718"/>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err="1" smtClean="0">
                <a:solidFill>
                  <a:srgbClr val="BEB6AF"/>
                </a:solidFill>
              </a:rPr>
              <a:t>ucpath.universityofcalifornia.edu</a:t>
            </a:r>
            <a:r>
              <a:rPr lang="en-US" sz="1050" b="0" dirty="0" smtClean="0">
                <a:solidFill>
                  <a:schemeClr val="tx1"/>
                </a:solidFill>
              </a:rPr>
              <a:t>/</a:t>
            </a:r>
            <a:endParaRPr lang="en-US" sz="1050" b="0" dirty="0">
              <a:solidFill>
                <a:schemeClr val="tx1"/>
              </a:solidFill>
            </a:endParaRPr>
          </a:p>
        </p:txBody>
      </p:sp>
      <p:sp>
        <p:nvSpPr>
          <p:cNvPr id="19" name="Rectangle 18"/>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 Placeholder 11"/>
          <p:cNvSpPr txBox="1">
            <a:spLocks/>
          </p:cNvSpPr>
          <p:nvPr/>
        </p:nvSpPr>
        <p:spPr>
          <a:xfrm>
            <a:off x="2911570" y="6338718"/>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50" b="0" dirty="0" err="1" smtClean="0">
                <a:solidFill>
                  <a:srgbClr val="BEB6AF"/>
                </a:solidFill>
              </a:rPr>
              <a:t>ucpath.universityofcalifornia.edu</a:t>
            </a:r>
            <a:r>
              <a:rPr lang="en-US" sz="1050" b="0" dirty="0" smtClean="0">
                <a:solidFill>
                  <a:schemeClr val="tx1"/>
                </a:solidFill>
              </a:rPr>
              <a:t>/</a:t>
            </a:r>
            <a:endParaRPr lang="en-US" sz="1050" b="0" dirty="0">
              <a:solidFill>
                <a:schemeClr val="tx1"/>
              </a:solidFill>
            </a:endParaRPr>
          </a:p>
        </p:txBody>
      </p:sp>
    </p:spTree>
    <p:extLst>
      <p:ext uri="{BB962C8B-B14F-4D97-AF65-F5344CB8AC3E}">
        <p14:creationId xmlns:p14="http://schemas.microsoft.com/office/powerpoint/2010/main" val="378468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87350" y="2565400"/>
            <a:ext cx="8331200" cy="1159933"/>
          </a:xfrm>
          <a:prstGeom prst="rect">
            <a:avLst/>
          </a:prstGeom>
        </p:spPr>
        <p:txBody>
          <a:bodyPr/>
          <a:lstStyle>
            <a:lvl1pPr marL="0" indent="0" algn="ctr">
              <a:buNone/>
              <a:defRPr b="1">
                <a:solidFill>
                  <a:schemeClr val="tx2">
                    <a:lumMod val="75000"/>
                  </a:schemeClr>
                </a:solidFill>
              </a:defRPr>
            </a:lvl1pPr>
          </a:lstStyle>
          <a:p>
            <a:pPr lvl="0"/>
            <a:r>
              <a:rPr lang="en-US" dirty="0" smtClean="0"/>
              <a:t>CLICK TO ADD SECTION HEADER</a:t>
            </a:r>
          </a:p>
        </p:txBody>
      </p:sp>
      <p:sp>
        <p:nvSpPr>
          <p:cNvPr id="5" name="Text Placeholder 4"/>
          <p:cNvSpPr>
            <a:spLocks noGrp="1"/>
          </p:cNvSpPr>
          <p:nvPr>
            <p:ph type="body" sz="quarter" idx="11" hasCustomPrompt="1"/>
          </p:nvPr>
        </p:nvSpPr>
        <p:spPr>
          <a:xfrm>
            <a:off x="387350" y="3261359"/>
            <a:ext cx="8331200" cy="745067"/>
          </a:xfrm>
          <a:prstGeom prst="rect">
            <a:avLst/>
          </a:prstGeom>
        </p:spPr>
        <p:txBody>
          <a:bodyPr/>
          <a:lstStyle>
            <a:lvl1pPr marL="0" indent="0" algn="ctr">
              <a:buNone/>
              <a:defRPr sz="2400" baseline="0">
                <a:solidFill>
                  <a:schemeClr val="tx2"/>
                </a:solidFill>
              </a:defRPr>
            </a:lvl1pPr>
          </a:lstStyle>
          <a:p>
            <a:pPr lvl="0"/>
            <a:r>
              <a:rPr lang="en-US" dirty="0" smtClean="0"/>
              <a:t>Click to add subsection header</a:t>
            </a:r>
            <a:endParaRPr lang="en-US" dirty="0"/>
          </a:p>
        </p:txBody>
      </p:sp>
    </p:spTree>
    <p:extLst>
      <p:ext uri="{BB962C8B-B14F-4D97-AF65-F5344CB8AC3E}">
        <p14:creationId xmlns:p14="http://schemas.microsoft.com/office/powerpoint/2010/main" val="57280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87350" y="2565400"/>
            <a:ext cx="8331200" cy="1159933"/>
          </a:xfrm>
          <a:prstGeom prst="rect">
            <a:avLst/>
          </a:prstGeom>
        </p:spPr>
        <p:txBody>
          <a:bodyPr/>
          <a:lstStyle>
            <a:lvl1pPr marL="0" indent="0" algn="ctr">
              <a:buNone/>
              <a:defRPr b="1">
                <a:solidFill>
                  <a:schemeClr val="tx2">
                    <a:lumMod val="75000"/>
                  </a:schemeClr>
                </a:solidFill>
              </a:defRPr>
            </a:lvl1pPr>
          </a:lstStyle>
          <a:p>
            <a:pPr lvl="0"/>
            <a:r>
              <a:rPr lang="en-US" dirty="0" smtClean="0"/>
              <a:t>CLICK TO ADD SECTION HEADER</a:t>
            </a:r>
          </a:p>
        </p:txBody>
      </p:sp>
      <p:sp>
        <p:nvSpPr>
          <p:cNvPr id="5" name="Text Placeholder 4"/>
          <p:cNvSpPr>
            <a:spLocks noGrp="1"/>
          </p:cNvSpPr>
          <p:nvPr>
            <p:ph type="body" sz="quarter" idx="11" hasCustomPrompt="1"/>
          </p:nvPr>
        </p:nvSpPr>
        <p:spPr>
          <a:xfrm>
            <a:off x="387350" y="3261359"/>
            <a:ext cx="8331200" cy="745067"/>
          </a:xfrm>
          <a:prstGeom prst="rect">
            <a:avLst/>
          </a:prstGeom>
        </p:spPr>
        <p:txBody>
          <a:bodyPr/>
          <a:lstStyle>
            <a:lvl1pPr marL="0" indent="0" algn="ctr">
              <a:buNone/>
              <a:defRPr sz="2400" baseline="0">
                <a:solidFill>
                  <a:schemeClr val="tx2"/>
                </a:solidFill>
              </a:defRPr>
            </a:lvl1pPr>
          </a:lstStyle>
          <a:p>
            <a:pPr lvl="0"/>
            <a:r>
              <a:rPr lang="en-US" dirty="0" smtClean="0"/>
              <a:t>Click to add subsection header</a:t>
            </a:r>
            <a:endParaRPr lang="en-US" dirty="0"/>
          </a:p>
        </p:txBody>
      </p:sp>
    </p:spTree>
    <p:extLst>
      <p:ext uri="{BB962C8B-B14F-4D97-AF65-F5344CB8AC3E}">
        <p14:creationId xmlns:p14="http://schemas.microsoft.com/office/powerpoint/2010/main" val="129765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87350" y="2565400"/>
            <a:ext cx="8331200" cy="1159933"/>
          </a:xfrm>
          <a:prstGeom prst="rect">
            <a:avLst/>
          </a:prstGeom>
        </p:spPr>
        <p:txBody>
          <a:bodyPr/>
          <a:lstStyle>
            <a:lvl1pPr marL="0" indent="0" algn="ctr">
              <a:buNone/>
              <a:defRPr b="1">
                <a:solidFill>
                  <a:schemeClr val="tx2">
                    <a:lumMod val="75000"/>
                  </a:schemeClr>
                </a:solidFill>
              </a:defRPr>
            </a:lvl1pPr>
          </a:lstStyle>
          <a:p>
            <a:pPr lvl="0"/>
            <a:r>
              <a:rPr lang="en-US" dirty="0" smtClean="0"/>
              <a:t>CLICK TO ADD SECTION HEADER</a:t>
            </a:r>
          </a:p>
        </p:txBody>
      </p:sp>
      <p:sp>
        <p:nvSpPr>
          <p:cNvPr id="5" name="Text Placeholder 4"/>
          <p:cNvSpPr>
            <a:spLocks noGrp="1"/>
          </p:cNvSpPr>
          <p:nvPr>
            <p:ph type="body" sz="quarter" idx="11" hasCustomPrompt="1"/>
          </p:nvPr>
        </p:nvSpPr>
        <p:spPr>
          <a:xfrm>
            <a:off x="387350" y="3261359"/>
            <a:ext cx="8331200" cy="745067"/>
          </a:xfrm>
          <a:prstGeom prst="rect">
            <a:avLst/>
          </a:prstGeom>
        </p:spPr>
        <p:txBody>
          <a:bodyPr/>
          <a:lstStyle>
            <a:lvl1pPr marL="0" indent="0" algn="ctr">
              <a:buNone/>
              <a:defRPr sz="2400" baseline="0">
                <a:solidFill>
                  <a:schemeClr val="tx2"/>
                </a:solidFill>
              </a:defRPr>
            </a:lvl1pPr>
          </a:lstStyle>
          <a:p>
            <a:pPr lvl="0"/>
            <a:r>
              <a:rPr lang="en-US" dirty="0" smtClean="0"/>
              <a:t>Click to add subsection header</a:t>
            </a:r>
            <a:endParaRPr lang="en-US" dirty="0"/>
          </a:p>
        </p:txBody>
      </p:sp>
    </p:spTree>
    <p:extLst>
      <p:ext uri="{BB962C8B-B14F-4D97-AF65-F5344CB8AC3E}">
        <p14:creationId xmlns:p14="http://schemas.microsoft.com/office/powerpoint/2010/main" val="4263812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11081"/>
          </a:xfrm>
          <a:prstGeom prst="rect">
            <a:avLst/>
          </a:prstGeom>
        </p:spPr>
        <p:txBody>
          <a:bodyPr>
            <a:no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12/13/2016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578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8A475-463C-4854-9CE4-296E360A62B2}" type="datetimeFigureOut">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737B6AE-C793-4629-9AC9-B986C71E59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29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0" y="205740"/>
            <a:ext cx="5143500" cy="1244918"/>
          </a:xfrm>
          <a:prstGeom prst="rect">
            <a:avLst/>
          </a:prstGeom>
        </p:spPr>
        <p:txBody>
          <a:bodyPr anchor="ctr" anchorCtr="0"/>
          <a:lstStyle>
            <a:lvl1pPr algn="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400"/>
            </a:lvl1pPr>
            <a:lvl2pPr>
              <a:defRPr sz="22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8487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9950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1"/>
          <p:cNvSpPr>
            <a:spLocks noGrp="1"/>
          </p:cNvSpPr>
          <p:nvPr>
            <p:ph type="title"/>
          </p:nvPr>
        </p:nvSpPr>
        <p:spPr>
          <a:xfrm>
            <a:off x="3619500" y="266700"/>
            <a:ext cx="5143500" cy="1183958"/>
          </a:xfrm>
          <a:prstGeom prst="rect">
            <a:avLst/>
          </a:prstGeom>
        </p:spPr>
        <p:txBody>
          <a:bodyPr anchor="ctr" anchorCtr="0"/>
          <a:lstStyle>
            <a:lvl1pPr algn="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57937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3619500" y="266700"/>
            <a:ext cx="5143500" cy="1183958"/>
          </a:xfrm>
          <a:prstGeom prst="rect">
            <a:avLst/>
          </a:prstGeom>
        </p:spPr>
        <p:txBody>
          <a:bodyPr anchor="ctr" anchorCtr="0"/>
          <a:lstStyle>
            <a:lvl1pPr algn="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75130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619500" y="266700"/>
            <a:ext cx="5143500" cy="1183958"/>
          </a:xfrm>
          <a:prstGeom prst="rect">
            <a:avLst/>
          </a:prstGeom>
        </p:spPr>
        <p:txBody>
          <a:bodyPr anchor="ctr" anchorCtr="0"/>
          <a:lstStyle>
            <a:lvl1pPr algn="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141113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93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01139"/>
            <a:ext cx="5486400" cy="322643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367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87350" y="2565401"/>
            <a:ext cx="8331200" cy="1159933"/>
          </a:xfrm>
          <a:prstGeom prst="rect">
            <a:avLst/>
          </a:prstGeom>
        </p:spPr>
        <p:txBody>
          <a:bodyPr lIns="121893" tIns="60947" rIns="121893" bIns="60947"/>
          <a:lstStyle>
            <a:lvl1pPr marL="0" indent="0" algn="ctr">
              <a:buNone/>
              <a:defRPr b="1">
                <a:solidFill>
                  <a:schemeClr val="tx2">
                    <a:lumMod val="75000"/>
                  </a:schemeClr>
                </a:solidFill>
              </a:defRPr>
            </a:lvl1pPr>
          </a:lstStyle>
          <a:p>
            <a:pPr lvl="0"/>
            <a:r>
              <a:rPr lang="en-US" dirty="0" smtClean="0"/>
              <a:t>CLICK TO ADD SECTION HEADER</a:t>
            </a:r>
          </a:p>
        </p:txBody>
      </p:sp>
      <p:sp>
        <p:nvSpPr>
          <p:cNvPr id="5" name="Text Placeholder 4"/>
          <p:cNvSpPr>
            <a:spLocks noGrp="1"/>
          </p:cNvSpPr>
          <p:nvPr>
            <p:ph type="body" sz="quarter" idx="11" hasCustomPrompt="1"/>
          </p:nvPr>
        </p:nvSpPr>
        <p:spPr>
          <a:xfrm>
            <a:off x="387350" y="3725334"/>
            <a:ext cx="8331200" cy="745067"/>
          </a:xfrm>
          <a:prstGeom prst="rect">
            <a:avLst/>
          </a:prstGeom>
        </p:spPr>
        <p:txBody>
          <a:bodyPr lIns="121893" tIns="60947" rIns="121893" bIns="60947"/>
          <a:lstStyle>
            <a:lvl1pPr marL="0" indent="0" algn="ctr">
              <a:buNone/>
              <a:defRPr sz="3200" baseline="0">
                <a:solidFill>
                  <a:schemeClr val="tx2"/>
                </a:solidFill>
              </a:defRPr>
            </a:lvl1pPr>
          </a:lstStyle>
          <a:p>
            <a:pPr lvl="0"/>
            <a:r>
              <a:rPr lang="en-US" dirty="0" smtClean="0"/>
              <a:t>Click to add subsection header</a:t>
            </a:r>
            <a:endParaRPr lang="en-US" dirty="0"/>
          </a:p>
        </p:txBody>
      </p:sp>
    </p:spTree>
    <p:extLst>
      <p:ext uri="{BB962C8B-B14F-4D97-AF65-F5344CB8AC3E}">
        <p14:creationId xmlns:p14="http://schemas.microsoft.com/office/powerpoint/2010/main" val="138142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390525" y="1282700"/>
            <a:ext cx="8362950" cy="0"/>
          </a:xfrm>
          <a:prstGeom prst="line">
            <a:avLst/>
          </a:prstGeom>
          <a:ln w="6350" cmpd="sng">
            <a:solidFill>
              <a:srgbClr val="0093D0"/>
            </a:solidFill>
          </a:ln>
          <a:effectLst/>
        </p:spPr>
        <p:style>
          <a:lnRef idx="2">
            <a:schemeClr val="accent1"/>
          </a:lnRef>
          <a:fillRef idx="0">
            <a:schemeClr val="accent1"/>
          </a:fillRef>
          <a:effectRef idx="1">
            <a:schemeClr val="accent1"/>
          </a:effectRef>
          <a:fontRef idx="minor">
            <a:schemeClr val="tx1"/>
          </a:fontRef>
        </p:style>
      </p:cxnSp>
      <p:pic>
        <p:nvPicPr>
          <p:cNvPr id="8" name="Picture 7" descr="uc_path_powerpoint-02.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0525" y="260495"/>
            <a:ext cx="8362950" cy="963800"/>
          </a:xfrm>
          <a:prstGeom prst="rect">
            <a:avLst/>
          </a:prstGeom>
        </p:spPr>
      </p:pic>
      <p:sp>
        <p:nvSpPr>
          <p:cNvPr id="10" name="TextBox 9"/>
          <p:cNvSpPr txBox="1"/>
          <p:nvPr/>
        </p:nvSpPr>
        <p:spPr>
          <a:xfrm>
            <a:off x="7296150" y="6445478"/>
            <a:ext cx="1054100" cy="200055"/>
          </a:xfrm>
          <a:prstGeom prst="rect">
            <a:avLst/>
          </a:prstGeom>
          <a:noFill/>
        </p:spPr>
        <p:txBody>
          <a:bodyPr wrap="square" rtlCol="0">
            <a:spAutoFit/>
          </a:bodyPr>
          <a:lstStyle/>
          <a:p>
            <a:pPr algn="r"/>
            <a:r>
              <a:rPr lang="en-US" sz="700" dirty="0" smtClean="0">
                <a:solidFill>
                  <a:srgbClr val="0093D0"/>
                </a:solidFill>
                <a:latin typeface="Arial"/>
                <a:cs typeface="Arial"/>
              </a:rPr>
              <a:t>UCPATH CENTER</a:t>
            </a:r>
            <a:endParaRPr lang="en-US" sz="700" dirty="0">
              <a:solidFill>
                <a:srgbClr val="0093D0"/>
              </a:solidFill>
              <a:latin typeface="Arial"/>
              <a:cs typeface="Arial"/>
            </a:endParaRPr>
          </a:p>
        </p:txBody>
      </p:sp>
      <p:sp>
        <p:nvSpPr>
          <p:cNvPr id="11" name="TextBox 10"/>
          <p:cNvSpPr txBox="1"/>
          <p:nvPr/>
        </p:nvSpPr>
        <p:spPr>
          <a:xfrm>
            <a:off x="552450" y="6445478"/>
            <a:ext cx="2247900" cy="200055"/>
          </a:xfrm>
          <a:prstGeom prst="rect">
            <a:avLst/>
          </a:prstGeom>
          <a:noFill/>
        </p:spPr>
        <p:txBody>
          <a:bodyPr wrap="square" rtlCol="0">
            <a:spAutoFit/>
          </a:bodyPr>
          <a:lstStyle/>
          <a:p>
            <a:pPr>
              <a:tabLst>
                <a:tab pos="800100" algn="l"/>
                <a:tab pos="1600200" algn="l"/>
              </a:tabLst>
            </a:pPr>
            <a:r>
              <a:rPr lang="en-US" sz="700" dirty="0" smtClean="0">
                <a:solidFill>
                  <a:srgbClr val="2D2E2D"/>
                </a:solidFill>
                <a:latin typeface="Arial"/>
                <a:cs typeface="Arial"/>
              </a:rPr>
              <a:t>UCPATH.UNIVERSITYOFCALIFORNIA.EDU</a:t>
            </a:r>
            <a:endParaRPr lang="en-US" sz="700" dirty="0">
              <a:solidFill>
                <a:srgbClr val="2D2E2D"/>
              </a:solidFill>
              <a:latin typeface="Arial"/>
              <a:cs typeface="Arial"/>
            </a:endParaRPr>
          </a:p>
        </p:txBody>
      </p:sp>
      <p:sp>
        <p:nvSpPr>
          <p:cNvPr id="12" name="TextBox 11"/>
          <p:cNvSpPr txBox="1"/>
          <p:nvPr/>
        </p:nvSpPr>
        <p:spPr>
          <a:xfrm>
            <a:off x="8369300" y="6445478"/>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t>‹#›</a:t>
            </a:fld>
            <a:endParaRPr lang="en-US" sz="700" dirty="0">
              <a:solidFill>
                <a:srgbClr val="2D2E2D"/>
              </a:solidFill>
              <a:latin typeface="Arial"/>
              <a:cs typeface="Arial"/>
            </a:endParaRPr>
          </a:p>
        </p:txBody>
      </p:sp>
    </p:spTree>
    <p:extLst>
      <p:ext uri="{BB962C8B-B14F-4D97-AF65-F5344CB8AC3E}">
        <p14:creationId xmlns:p14="http://schemas.microsoft.com/office/powerpoint/2010/main" val="3951880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4" r:id="rId13"/>
    <p:sldLayoutId id="214748367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p:cNvSpPr txBox="1"/>
          <p:nvPr/>
        </p:nvSpPr>
        <p:spPr>
          <a:xfrm>
            <a:off x="390525" y="6445485"/>
            <a:ext cx="2247900" cy="200055"/>
          </a:xfrm>
          <a:prstGeom prst="rect">
            <a:avLst/>
          </a:prstGeom>
          <a:noFill/>
        </p:spPr>
        <p:txBody>
          <a:bodyPr wrap="square" rtlCol="0">
            <a:spAutoFit/>
          </a:bodyPr>
          <a:lstStyle/>
          <a:p>
            <a:pPr>
              <a:tabLst>
                <a:tab pos="800100" algn="l"/>
                <a:tab pos="1600200" algn="l"/>
              </a:tabLst>
            </a:pPr>
            <a:r>
              <a:rPr lang="en-US" sz="700" dirty="0" smtClean="0">
                <a:solidFill>
                  <a:srgbClr val="2D2E2D"/>
                </a:solidFill>
                <a:latin typeface="Arial"/>
                <a:cs typeface="Arial"/>
              </a:rPr>
              <a:t>UCPATH.UNIVERSITYOFCALIFORNIA.EDU</a:t>
            </a:r>
            <a:endParaRPr lang="en-US" sz="700" dirty="0">
              <a:solidFill>
                <a:srgbClr val="2D2E2D"/>
              </a:solidFill>
              <a:latin typeface="Arial"/>
              <a:cs typeface="Arial"/>
            </a:endParaRPr>
          </a:p>
        </p:txBody>
      </p:sp>
      <p:sp>
        <p:nvSpPr>
          <p:cNvPr id="12" name="TextBox 11"/>
          <p:cNvSpPr txBox="1"/>
          <p:nvPr/>
        </p:nvSpPr>
        <p:spPr>
          <a:xfrm>
            <a:off x="8369300" y="6445485"/>
            <a:ext cx="609600" cy="200055"/>
          </a:xfrm>
          <a:prstGeom prst="rect">
            <a:avLst/>
          </a:prstGeom>
          <a:noFill/>
        </p:spPr>
        <p:txBody>
          <a:bodyPr wrap="square" rtlCol="0">
            <a:spAutoFit/>
          </a:bodyPr>
          <a:lstStyle/>
          <a:p>
            <a:fld id="{72466382-D834-B844-B804-248E5C27F23E}" type="slidenum">
              <a:rPr lang="en-US" sz="700" smtClean="0">
                <a:solidFill>
                  <a:srgbClr val="2D2E2D"/>
                </a:solidFill>
                <a:latin typeface="Arial"/>
                <a:cs typeface="Arial"/>
              </a:rPr>
              <a:pPr/>
              <a:t>‹#›</a:t>
            </a:fld>
            <a:endParaRPr lang="en-US" sz="700" dirty="0">
              <a:solidFill>
                <a:srgbClr val="2D2E2D"/>
              </a:solidFill>
              <a:latin typeface="Arial"/>
              <a:cs typeface="Aria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525" y="1786192"/>
            <a:ext cx="8362950" cy="642533"/>
          </a:xfrm>
          <a:prstGeom prst="rect">
            <a:avLst/>
          </a:prstGeom>
        </p:spPr>
      </p:pic>
      <p:cxnSp>
        <p:nvCxnSpPr>
          <p:cNvPr id="13" name="Straight Connector 12"/>
          <p:cNvCxnSpPr/>
          <p:nvPr/>
        </p:nvCxnSpPr>
        <p:spPr>
          <a:xfrm>
            <a:off x="390525" y="2511777"/>
            <a:ext cx="8362950" cy="0"/>
          </a:xfrm>
          <a:prstGeom prst="line">
            <a:avLst/>
          </a:prstGeom>
          <a:ln w="6350" cmpd="sng">
            <a:solidFill>
              <a:srgbClr val="0093D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90525" y="1687688"/>
            <a:ext cx="8362950" cy="0"/>
          </a:xfrm>
          <a:prstGeom prst="line">
            <a:avLst/>
          </a:prstGeom>
          <a:ln w="6350" cmpd="sng">
            <a:solidFill>
              <a:srgbClr val="0093D0"/>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422900" y="6445485"/>
            <a:ext cx="2997200" cy="200055"/>
          </a:xfrm>
          <a:prstGeom prst="rect">
            <a:avLst/>
          </a:prstGeom>
          <a:noFill/>
        </p:spPr>
        <p:txBody>
          <a:bodyPr wrap="square" rtlCol="0">
            <a:spAutoFit/>
          </a:bodyPr>
          <a:lstStyle/>
          <a:p>
            <a:pPr algn="r"/>
            <a:r>
              <a:rPr lang="en-US" sz="700" dirty="0" smtClean="0">
                <a:solidFill>
                  <a:srgbClr val="0093D0"/>
                </a:solidFill>
                <a:latin typeface="Arial"/>
                <a:cs typeface="Arial"/>
              </a:rPr>
              <a:t>UCPATH CENTER | FOUNDED ON SERVICE, BUILT ON TRUST </a:t>
            </a:r>
            <a:endParaRPr lang="en-US" sz="700" dirty="0">
              <a:solidFill>
                <a:srgbClr val="0093D0"/>
              </a:solidFill>
              <a:latin typeface="Arial"/>
              <a:cs typeface="Arial"/>
            </a:endParaRPr>
          </a:p>
        </p:txBody>
      </p:sp>
    </p:spTree>
    <p:extLst>
      <p:ext uri="{BB962C8B-B14F-4D97-AF65-F5344CB8AC3E}">
        <p14:creationId xmlns:p14="http://schemas.microsoft.com/office/powerpoint/2010/main" val="379984495"/>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67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7225" y="3048000"/>
            <a:ext cx="4057650" cy="509507"/>
          </a:xfrm>
        </p:spPr>
        <p:txBody>
          <a:bodyPr>
            <a:normAutofit fontScale="90000"/>
          </a:bodyPr>
          <a:lstStyle/>
          <a:p>
            <a:pPr algn="l"/>
            <a:r>
              <a:rPr lang="en-US" sz="2800" b="1" cap="all" dirty="0" smtClean="0"/>
              <a:t>UCPath Center Overview</a:t>
            </a:r>
            <a:endParaRPr lang="en-US" sz="2800" b="1" cap="all" dirty="0"/>
          </a:p>
        </p:txBody>
      </p:sp>
      <p:sp>
        <p:nvSpPr>
          <p:cNvPr id="3" name="Subtitle 2"/>
          <p:cNvSpPr>
            <a:spLocks noGrp="1"/>
          </p:cNvSpPr>
          <p:nvPr>
            <p:ph type="subTitle" idx="1"/>
          </p:nvPr>
        </p:nvSpPr>
        <p:spPr>
          <a:xfrm>
            <a:off x="4476750" y="3762375"/>
            <a:ext cx="3657600" cy="274444"/>
          </a:xfrm>
        </p:spPr>
        <p:txBody>
          <a:bodyPr>
            <a:normAutofit fontScale="70000" lnSpcReduction="20000"/>
          </a:bodyPr>
          <a:lstStyle/>
          <a:p>
            <a:pPr algn="l"/>
            <a:r>
              <a:rPr lang="en-US" sz="2000" dirty="0" smtClean="0"/>
              <a:t>December 2016</a:t>
            </a:r>
            <a:endParaRPr lang="en-US" sz="2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425" y="3048000"/>
            <a:ext cx="2895600" cy="524747"/>
          </a:xfrm>
          <a:prstGeom prst="rect">
            <a:avLst/>
          </a:prstGeom>
        </p:spPr>
      </p:pic>
      <p:cxnSp>
        <p:nvCxnSpPr>
          <p:cNvPr id="6" name="Straight Connector 5"/>
          <p:cNvCxnSpPr/>
          <p:nvPr/>
        </p:nvCxnSpPr>
        <p:spPr>
          <a:xfrm>
            <a:off x="4314825" y="2395974"/>
            <a:ext cx="0" cy="2057400"/>
          </a:xfrm>
          <a:prstGeom prst="line">
            <a:avLst/>
          </a:prstGeom>
          <a:ln w="31750"/>
        </p:spPr>
        <p:style>
          <a:lnRef idx="1">
            <a:schemeClr val="accent2"/>
          </a:lnRef>
          <a:fillRef idx="0">
            <a:schemeClr val="accent2"/>
          </a:fillRef>
          <a:effectRef idx="0">
            <a:schemeClr val="accent2"/>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820222"/>
          </a:xfrm>
          <a:prstGeom prst="rect">
            <a:avLst/>
          </a:prstGeom>
        </p:spPr>
      </p:pic>
    </p:spTree>
    <p:extLst>
      <p:ext uri="{BB962C8B-B14F-4D97-AF65-F5344CB8AC3E}">
        <p14:creationId xmlns:p14="http://schemas.microsoft.com/office/powerpoint/2010/main" val="1258953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solidFill>
              </a:rPr>
              <a:t>UCPath Center</a:t>
            </a:r>
            <a:endParaRPr lang="en-US" dirty="0">
              <a:solidFill>
                <a:schemeClr val="tx1"/>
              </a:solidFill>
            </a:endParaRPr>
          </a:p>
        </p:txBody>
      </p:sp>
    </p:spTree>
    <p:extLst>
      <p:ext uri="{BB962C8B-B14F-4D97-AF65-F5344CB8AC3E}">
        <p14:creationId xmlns:p14="http://schemas.microsoft.com/office/powerpoint/2010/main" val="2285284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3293" y="1905001"/>
            <a:ext cx="7602930" cy="4221169"/>
          </a:xfrm>
        </p:spPr>
        <p:txBody>
          <a:bodyPr/>
          <a:lstStyle/>
          <a:p>
            <a:pPr marL="0" lvl="1" indent="0">
              <a:buClrTx/>
              <a:buNone/>
            </a:pPr>
            <a:r>
              <a:rPr lang="en-US" sz="2400" dirty="0">
                <a:cs typeface="Arial" panose="020B0604020202020204" pitchFamily="34" charset="0"/>
              </a:rPr>
              <a:t>The UCPath Center supports the University of California’s core mission of teaching, research and public service, and exists to provide an integrated payroll and human resources solution. </a:t>
            </a:r>
            <a:endParaRPr lang="en-US" sz="2400" dirty="0" smtClean="0">
              <a:cs typeface="Arial" panose="020B0604020202020204" pitchFamily="34" charset="0"/>
            </a:endParaRPr>
          </a:p>
          <a:p>
            <a:pPr marL="0" lvl="1" indent="0">
              <a:buClrTx/>
              <a:buNone/>
            </a:pPr>
            <a:endParaRPr lang="en-US" sz="2400" dirty="0" smtClean="0">
              <a:cs typeface="Arial" panose="020B0604020202020204" pitchFamily="34" charset="0"/>
            </a:endParaRPr>
          </a:p>
          <a:p>
            <a:pPr marL="0" lvl="1" indent="0">
              <a:buClrTx/>
              <a:buNone/>
            </a:pPr>
            <a:r>
              <a:rPr lang="en-US" sz="2400" dirty="0" smtClean="0">
                <a:cs typeface="Arial" panose="020B0604020202020204" pitchFamily="34" charset="0"/>
              </a:rPr>
              <a:t>Our </a:t>
            </a:r>
            <a:r>
              <a:rPr lang="en-US" sz="2400" dirty="0">
                <a:cs typeface="Arial" panose="020B0604020202020204" pitchFamily="34" charset="0"/>
              </a:rPr>
              <a:t>efficient, responsive and accurate service strengthens the university’s ability to respond to changing business needs.</a:t>
            </a:r>
          </a:p>
          <a:p>
            <a:endParaRPr lang="en-US" dirty="0"/>
          </a:p>
        </p:txBody>
      </p:sp>
      <p:sp>
        <p:nvSpPr>
          <p:cNvPr id="3" name="Title 2"/>
          <p:cNvSpPr>
            <a:spLocks noGrp="1"/>
          </p:cNvSpPr>
          <p:nvPr>
            <p:ph type="title"/>
          </p:nvPr>
        </p:nvSpPr>
        <p:spPr/>
        <p:txBody>
          <a:bodyPr/>
          <a:lstStyle/>
          <a:p>
            <a:r>
              <a:rPr lang="en-US" dirty="0" smtClean="0"/>
              <a:t>UCPath Center Mission</a:t>
            </a:r>
            <a:endParaRPr lang="en-US" dirty="0"/>
          </a:p>
        </p:txBody>
      </p:sp>
    </p:spTree>
    <p:extLst>
      <p:ext uri="{BB962C8B-B14F-4D97-AF65-F5344CB8AC3E}">
        <p14:creationId xmlns:p14="http://schemas.microsoft.com/office/powerpoint/2010/main" val="158787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Core Values</a:t>
            </a:r>
            <a:endParaRPr lang="en-US" dirty="0"/>
          </a:p>
        </p:txBody>
      </p:sp>
      <p:grpSp>
        <p:nvGrpSpPr>
          <p:cNvPr id="3" name="Group 2"/>
          <p:cNvGrpSpPr/>
          <p:nvPr/>
        </p:nvGrpSpPr>
        <p:grpSpPr>
          <a:xfrm>
            <a:off x="2174750" y="1526941"/>
            <a:ext cx="4876660" cy="4895472"/>
            <a:chOff x="6223000" y="1046163"/>
            <a:chExt cx="4730750" cy="4730749"/>
          </a:xfrm>
        </p:grpSpPr>
        <p:sp>
          <p:nvSpPr>
            <p:cNvPr id="4" name="Freeform 5"/>
            <p:cNvSpPr>
              <a:spLocks/>
            </p:cNvSpPr>
            <p:nvPr/>
          </p:nvSpPr>
          <p:spPr bwMode="auto">
            <a:xfrm>
              <a:off x="8593138" y="1046163"/>
              <a:ext cx="2212975" cy="2119312"/>
            </a:xfrm>
            <a:custGeom>
              <a:avLst/>
              <a:gdLst>
                <a:gd name="T0" fmla="*/ 43 w 583"/>
                <a:gd name="T1" fmla="*/ 100 h 558"/>
                <a:gd name="T2" fmla="*/ 89 w 583"/>
                <a:gd name="T3" fmla="*/ 167 h 558"/>
                <a:gd name="T4" fmla="*/ 45 w 583"/>
                <a:gd name="T5" fmla="*/ 237 h 558"/>
                <a:gd name="T6" fmla="*/ 0 w 583"/>
                <a:gd name="T7" fmla="*/ 225 h 558"/>
                <a:gd name="T8" fmla="*/ 0 w 583"/>
                <a:gd name="T9" fmla="*/ 350 h 558"/>
                <a:gd name="T10" fmla="*/ 252 w 583"/>
                <a:gd name="T11" fmla="*/ 520 h 558"/>
                <a:gd name="T12" fmla="*/ 391 w 583"/>
                <a:gd name="T13" fmla="*/ 472 h 558"/>
                <a:gd name="T14" fmla="*/ 394 w 583"/>
                <a:gd name="T15" fmla="*/ 473 h 558"/>
                <a:gd name="T16" fmla="*/ 404 w 583"/>
                <a:gd name="T17" fmla="*/ 483 h 558"/>
                <a:gd name="T18" fmla="*/ 393 w 583"/>
                <a:gd name="T19" fmla="*/ 510 h 558"/>
                <a:gd name="T20" fmla="*/ 395 w 583"/>
                <a:gd name="T21" fmla="*/ 534 h 558"/>
                <a:gd name="T22" fmla="*/ 453 w 583"/>
                <a:gd name="T23" fmla="*/ 546 h 558"/>
                <a:gd name="T24" fmla="*/ 489 w 583"/>
                <a:gd name="T25" fmla="*/ 503 h 558"/>
                <a:gd name="T26" fmla="*/ 472 w 583"/>
                <a:gd name="T27" fmla="*/ 483 h 558"/>
                <a:gd name="T28" fmla="*/ 471 w 583"/>
                <a:gd name="T29" fmla="*/ 483 h 558"/>
                <a:gd name="T30" fmla="*/ 450 w 583"/>
                <a:gd name="T31" fmla="*/ 470 h 558"/>
                <a:gd name="T32" fmla="*/ 458 w 583"/>
                <a:gd name="T33" fmla="*/ 450 h 558"/>
                <a:gd name="T34" fmla="*/ 460 w 583"/>
                <a:gd name="T35" fmla="*/ 449 h 558"/>
                <a:gd name="T36" fmla="*/ 583 w 583"/>
                <a:gd name="T37" fmla="*/ 407 h 558"/>
                <a:gd name="T38" fmla="*/ 0 w 583"/>
                <a:gd name="T39" fmla="*/ 0 h 558"/>
                <a:gd name="T40" fmla="*/ 0 w 583"/>
                <a:gd name="T41" fmla="*/ 116 h 558"/>
                <a:gd name="T42" fmla="*/ 43 w 583"/>
                <a:gd name="T43" fmla="*/ 10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3" h="558">
                  <a:moveTo>
                    <a:pt x="43" y="100"/>
                  </a:moveTo>
                  <a:cubicBezTo>
                    <a:pt x="54" y="101"/>
                    <a:pt x="89" y="110"/>
                    <a:pt x="89" y="167"/>
                  </a:cubicBezTo>
                  <a:cubicBezTo>
                    <a:pt x="89" y="222"/>
                    <a:pt x="55" y="235"/>
                    <a:pt x="45" y="237"/>
                  </a:cubicBezTo>
                  <a:cubicBezTo>
                    <a:pt x="27" y="242"/>
                    <a:pt x="8" y="236"/>
                    <a:pt x="0" y="225"/>
                  </a:cubicBezTo>
                  <a:cubicBezTo>
                    <a:pt x="0" y="350"/>
                    <a:pt x="0" y="350"/>
                    <a:pt x="0" y="350"/>
                  </a:cubicBezTo>
                  <a:cubicBezTo>
                    <a:pt x="114" y="350"/>
                    <a:pt x="211" y="420"/>
                    <a:pt x="252" y="520"/>
                  </a:cubicBezTo>
                  <a:cubicBezTo>
                    <a:pt x="391" y="472"/>
                    <a:pt x="391" y="472"/>
                    <a:pt x="391" y="472"/>
                  </a:cubicBezTo>
                  <a:cubicBezTo>
                    <a:pt x="394" y="473"/>
                    <a:pt x="394" y="473"/>
                    <a:pt x="394" y="473"/>
                  </a:cubicBezTo>
                  <a:cubicBezTo>
                    <a:pt x="398" y="474"/>
                    <a:pt x="403" y="477"/>
                    <a:pt x="404" y="483"/>
                  </a:cubicBezTo>
                  <a:cubicBezTo>
                    <a:pt x="407" y="493"/>
                    <a:pt x="399" y="503"/>
                    <a:pt x="393" y="510"/>
                  </a:cubicBezTo>
                  <a:cubicBezTo>
                    <a:pt x="389" y="514"/>
                    <a:pt x="389" y="525"/>
                    <a:pt x="395" y="534"/>
                  </a:cubicBezTo>
                  <a:cubicBezTo>
                    <a:pt x="400" y="542"/>
                    <a:pt x="416" y="558"/>
                    <a:pt x="453" y="546"/>
                  </a:cubicBezTo>
                  <a:cubicBezTo>
                    <a:pt x="479" y="536"/>
                    <a:pt x="492" y="521"/>
                    <a:pt x="489" y="503"/>
                  </a:cubicBezTo>
                  <a:cubicBezTo>
                    <a:pt x="486" y="490"/>
                    <a:pt x="476" y="482"/>
                    <a:pt x="472" y="483"/>
                  </a:cubicBezTo>
                  <a:cubicBezTo>
                    <a:pt x="471" y="483"/>
                    <a:pt x="471" y="483"/>
                    <a:pt x="471" y="483"/>
                  </a:cubicBezTo>
                  <a:cubicBezTo>
                    <a:pt x="465" y="482"/>
                    <a:pt x="453" y="480"/>
                    <a:pt x="450" y="470"/>
                  </a:cubicBezTo>
                  <a:cubicBezTo>
                    <a:pt x="448" y="465"/>
                    <a:pt x="448" y="458"/>
                    <a:pt x="458" y="450"/>
                  </a:cubicBezTo>
                  <a:cubicBezTo>
                    <a:pt x="460" y="449"/>
                    <a:pt x="460" y="449"/>
                    <a:pt x="460" y="449"/>
                  </a:cubicBezTo>
                  <a:cubicBezTo>
                    <a:pt x="583" y="407"/>
                    <a:pt x="583" y="407"/>
                    <a:pt x="583" y="407"/>
                  </a:cubicBezTo>
                  <a:cubicBezTo>
                    <a:pt x="496" y="170"/>
                    <a:pt x="268" y="1"/>
                    <a:pt x="0" y="0"/>
                  </a:cubicBezTo>
                  <a:cubicBezTo>
                    <a:pt x="0" y="116"/>
                    <a:pt x="0" y="116"/>
                    <a:pt x="0" y="116"/>
                  </a:cubicBezTo>
                  <a:cubicBezTo>
                    <a:pt x="8" y="104"/>
                    <a:pt x="26" y="97"/>
                    <a:pt x="43" y="10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p:nvSpPr>
          <p:spPr bwMode="auto">
            <a:xfrm>
              <a:off x="6337300" y="1050925"/>
              <a:ext cx="2517775" cy="2041525"/>
            </a:xfrm>
            <a:custGeom>
              <a:avLst/>
              <a:gdLst>
                <a:gd name="T0" fmla="*/ 105 w 663"/>
                <a:gd name="T1" fmla="*/ 420 h 538"/>
                <a:gd name="T2" fmla="*/ 184 w 663"/>
                <a:gd name="T3" fmla="*/ 397 h 538"/>
                <a:gd name="T4" fmla="*/ 237 w 663"/>
                <a:gd name="T5" fmla="*/ 461 h 538"/>
                <a:gd name="T6" fmla="*/ 211 w 663"/>
                <a:gd name="T7" fmla="*/ 499 h 538"/>
                <a:gd name="T8" fmla="*/ 333 w 663"/>
                <a:gd name="T9" fmla="*/ 538 h 538"/>
                <a:gd name="T10" fmla="*/ 574 w 663"/>
                <a:gd name="T11" fmla="*/ 349 h 538"/>
                <a:gd name="T12" fmla="*/ 574 w 663"/>
                <a:gd name="T13" fmla="*/ 201 h 538"/>
                <a:gd name="T14" fmla="*/ 576 w 663"/>
                <a:gd name="T15" fmla="*/ 198 h 538"/>
                <a:gd name="T16" fmla="*/ 589 w 663"/>
                <a:gd name="T17" fmla="*/ 192 h 538"/>
                <a:gd name="T18" fmla="*/ 610 w 663"/>
                <a:gd name="T19" fmla="*/ 211 h 538"/>
                <a:gd name="T20" fmla="*/ 634 w 663"/>
                <a:gd name="T21" fmla="*/ 217 h 538"/>
                <a:gd name="T22" fmla="*/ 663 w 663"/>
                <a:gd name="T23" fmla="*/ 166 h 538"/>
                <a:gd name="T24" fmla="*/ 634 w 663"/>
                <a:gd name="T25" fmla="*/ 118 h 538"/>
                <a:gd name="T26" fmla="*/ 610 w 663"/>
                <a:gd name="T27" fmla="*/ 128 h 538"/>
                <a:gd name="T28" fmla="*/ 609 w 663"/>
                <a:gd name="T29" fmla="*/ 129 h 538"/>
                <a:gd name="T30" fmla="*/ 590 w 663"/>
                <a:gd name="T31" fmla="*/ 145 h 538"/>
                <a:gd name="T32" fmla="*/ 575 w 663"/>
                <a:gd name="T33" fmla="*/ 130 h 538"/>
                <a:gd name="T34" fmla="*/ 574 w 663"/>
                <a:gd name="T35" fmla="*/ 129 h 538"/>
                <a:gd name="T36" fmla="*/ 574 w 663"/>
                <a:gd name="T37" fmla="*/ 0 h 538"/>
                <a:gd name="T38" fmla="*/ 0 w 663"/>
                <a:gd name="T39" fmla="*/ 432 h 538"/>
                <a:gd name="T40" fmla="*/ 107 w 663"/>
                <a:gd name="T41" fmla="*/ 466 h 538"/>
                <a:gd name="T42" fmla="*/ 105 w 663"/>
                <a:gd name="T43" fmla="*/ 4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3" h="538">
                  <a:moveTo>
                    <a:pt x="105" y="420"/>
                  </a:moveTo>
                  <a:cubicBezTo>
                    <a:pt x="110" y="411"/>
                    <a:pt x="129" y="380"/>
                    <a:pt x="184" y="397"/>
                  </a:cubicBezTo>
                  <a:cubicBezTo>
                    <a:pt x="236" y="413"/>
                    <a:pt x="238" y="450"/>
                    <a:pt x="237" y="461"/>
                  </a:cubicBezTo>
                  <a:cubicBezTo>
                    <a:pt x="236" y="479"/>
                    <a:pt x="225" y="495"/>
                    <a:pt x="211" y="499"/>
                  </a:cubicBezTo>
                  <a:cubicBezTo>
                    <a:pt x="333" y="538"/>
                    <a:pt x="333" y="538"/>
                    <a:pt x="333" y="538"/>
                  </a:cubicBezTo>
                  <a:cubicBezTo>
                    <a:pt x="367" y="434"/>
                    <a:pt x="461" y="357"/>
                    <a:pt x="574" y="349"/>
                  </a:cubicBezTo>
                  <a:cubicBezTo>
                    <a:pt x="574" y="201"/>
                    <a:pt x="574" y="201"/>
                    <a:pt x="574" y="201"/>
                  </a:cubicBezTo>
                  <a:cubicBezTo>
                    <a:pt x="576" y="198"/>
                    <a:pt x="576" y="198"/>
                    <a:pt x="576" y="198"/>
                  </a:cubicBezTo>
                  <a:cubicBezTo>
                    <a:pt x="578" y="195"/>
                    <a:pt x="582" y="192"/>
                    <a:pt x="589" y="192"/>
                  </a:cubicBezTo>
                  <a:cubicBezTo>
                    <a:pt x="599" y="193"/>
                    <a:pt x="606" y="203"/>
                    <a:pt x="610" y="211"/>
                  </a:cubicBezTo>
                  <a:cubicBezTo>
                    <a:pt x="612" y="216"/>
                    <a:pt x="623" y="220"/>
                    <a:pt x="634" y="217"/>
                  </a:cubicBezTo>
                  <a:cubicBezTo>
                    <a:pt x="643" y="215"/>
                    <a:pt x="663" y="205"/>
                    <a:pt x="663" y="166"/>
                  </a:cubicBezTo>
                  <a:cubicBezTo>
                    <a:pt x="663" y="138"/>
                    <a:pt x="653" y="121"/>
                    <a:pt x="634" y="118"/>
                  </a:cubicBezTo>
                  <a:cubicBezTo>
                    <a:pt x="621" y="117"/>
                    <a:pt x="611" y="123"/>
                    <a:pt x="610" y="128"/>
                  </a:cubicBezTo>
                  <a:cubicBezTo>
                    <a:pt x="609" y="129"/>
                    <a:pt x="609" y="129"/>
                    <a:pt x="609" y="129"/>
                  </a:cubicBezTo>
                  <a:cubicBezTo>
                    <a:pt x="607" y="134"/>
                    <a:pt x="601" y="145"/>
                    <a:pt x="590" y="145"/>
                  </a:cubicBezTo>
                  <a:cubicBezTo>
                    <a:pt x="586" y="145"/>
                    <a:pt x="579" y="142"/>
                    <a:pt x="575" y="130"/>
                  </a:cubicBezTo>
                  <a:cubicBezTo>
                    <a:pt x="574" y="129"/>
                    <a:pt x="574" y="129"/>
                    <a:pt x="574" y="129"/>
                  </a:cubicBezTo>
                  <a:cubicBezTo>
                    <a:pt x="574" y="0"/>
                    <a:pt x="574" y="0"/>
                    <a:pt x="574" y="0"/>
                  </a:cubicBezTo>
                  <a:cubicBezTo>
                    <a:pt x="305" y="8"/>
                    <a:pt x="78" y="187"/>
                    <a:pt x="0" y="432"/>
                  </a:cubicBezTo>
                  <a:cubicBezTo>
                    <a:pt x="107" y="466"/>
                    <a:pt x="107" y="466"/>
                    <a:pt x="107" y="466"/>
                  </a:cubicBezTo>
                  <a:cubicBezTo>
                    <a:pt x="99" y="455"/>
                    <a:pt x="98" y="436"/>
                    <a:pt x="105" y="420"/>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p:nvSpPr>
          <p:spPr bwMode="auto">
            <a:xfrm>
              <a:off x="6223000" y="2600325"/>
              <a:ext cx="1751013" cy="2728912"/>
            </a:xfrm>
            <a:custGeom>
              <a:avLst/>
              <a:gdLst>
                <a:gd name="T0" fmla="*/ 279 w 461"/>
                <a:gd name="T1" fmla="*/ 615 h 719"/>
                <a:gd name="T2" fmla="*/ 281 w 461"/>
                <a:gd name="T3" fmla="*/ 534 h 719"/>
                <a:gd name="T4" fmla="*/ 358 w 461"/>
                <a:gd name="T5" fmla="*/ 502 h 719"/>
                <a:gd name="T6" fmla="*/ 387 w 461"/>
                <a:gd name="T7" fmla="*/ 538 h 719"/>
                <a:gd name="T8" fmla="*/ 461 w 461"/>
                <a:gd name="T9" fmla="*/ 434 h 719"/>
                <a:gd name="T10" fmla="*/ 350 w 461"/>
                <a:gd name="T11" fmla="*/ 214 h 719"/>
                <a:gd name="T12" fmla="*/ 357 w 461"/>
                <a:gd name="T13" fmla="*/ 149 h 719"/>
                <a:gd name="T14" fmla="*/ 214 w 461"/>
                <a:gd name="T15" fmla="*/ 103 h 719"/>
                <a:gd name="T16" fmla="*/ 212 w 461"/>
                <a:gd name="T17" fmla="*/ 101 h 719"/>
                <a:gd name="T18" fmla="*/ 210 w 461"/>
                <a:gd name="T19" fmla="*/ 87 h 719"/>
                <a:gd name="T20" fmla="*/ 234 w 461"/>
                <a:gd name="T21" fmla="*/ 72 h 719"/>
                <a:gd name="T22" fmla="*/ 247 w 461"/>
                <a:gd name="T23" fmla="*/ 51 h 719"/>
                <a:gd name="T24" fmla="*/ 208 w 461"/>
                <a:gd name="T25" fmla="*/ 8 h 719"/>
                <a:gd name="T26" fmla="*/ 153 w 461"/>
                <a:gd name="T27" fmla="*/ 21 h 719"/>
                <a:gd name="T28" fmla="*/ 155 w 461"/>
                <a:gd name="T29" fmla="*/ 47 h 719"/>
                <a:gd name="T30" fmla="*/ 156 w 461"/>
                <a:gd name="T31" fmla="*/ 48 h 719"/>
                <a:gd name="T32" fmla="*/ 165 w 461"/>
                <a:gd name="T33" fmla="*/ 71 h 719"/>
                <a:gd name="T34" fmla="*/ 147 w 461"/>
                <a:gd name="T35" fmla="*/ 82 h 719"/>
                <a:gd name="T36" fmla="*/ 145 w 461"/>
                <a:gd name="T37" fmla="*/ 82 h 719"/>
                <a:gd name="T38" fmla="*/ 24 w 461"/>
                <a:gd name="T39" fmla="*/ 43 h 719"/>
                <a:gd name="T40" fmla="*/ 0 w 461"/>
                <a:gd name="T41" fmla="*/ 214 h 719"/>
                <a:gd name="T42" fmla="*/ 258 w 461"/>
                <a:gd name="T43" fmla="*/ 719 h 719"/>
                <a:gd name="T44" fmla="*/ 324 w 461"/>
                <a:gd name="T45" fmla="*/ 627 h 719"/>
                <a:gd name="T46" fmla="*/ 279 w 461"/>
                <a:gd name="T47" fmla="*/ 615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1" h="719">
                  <a:moveTo>
                    <a:pt x="279" y="615"/>
                  </a:moveTo>
                  <a:cubicBezTo>
                    <a:pt x="271" y="608"/>
                    <a:pt x="248" y="580"/>
                    <a:pt x="281" y="534"/>
                  </a:cubicBezTo>
                  <a:cubicBezTo>
                    <a:pt x="313" y="489"/>
                    <a:pt x="348" y="498"/>
                    <a:pt x="358" y="502"/>
                  </a:cubicBezTo>
                  <a:cubicBezTo>
                    <a:pt x="375" y="509"/>
                    <a:pt x="387" y="524"/>
                    <a:pt x="387" y="538"/>
                  </a:cubicBezTo>
                  <a:cubicBezTo>
                    <a:pt x="461" y="434"/>
                    <a:pt x="461" y="434"/>
                    <a:pt x="461" y="434"/>
                  </a:cubicBezTo>
                  <a:cubicBezTo>
                    <a:pt x="394" y="384"/>
                    <a:pt x="350" y="304"/>
                    <a:pt x="350" y="214"/>
                  </a:cubicBezTo>
                  <a:cubicBezTo>
                    <a:pt x="350" y="192"/>
                    <a:pt x="352" y="170"/>
                    <a:pt x="357" y="149"/>
                  </a:cubicBezTo>
                  <a:cubicBezTo>
                    <a:pt x="214" y="103"/>
                    <a:pt x="214" y="103"/>
                    <a:pt x="214" y="103"/>
                  </a:cubicBezTo>
                  <a:cubicBezTo>
                    <a:pt x="212" y="101"/>
                    <a:pt x="212" y="101"/>
                    <a:pt x="212" y="101"/>
                  </a:cubicBezTo>
                  <a:cubicBezTo>
                    <a:pt x="209" y="98"/>
                    <a:pt x="207" y="93"/>
                    <a:pt x="210" y="87"/>
                  </a:cubicBezTo>
                  <a:cubicBezTo>
                    <a:pt x="213" y="77"/>
                    <a:pt x="225" y="74"/>
                    <a:pt x="234" y="72"/>
                  </a:cubicBezTo>
                  <a:cubicBezTo>
                    <a:pt x="240" y="71"/>
                    <a:pt x="246" y="63"/>
                    <a:pt x="247" y="51"/>
                  </a:cubicBezTo>
                  <a:cubicBezTo>
                    <a:pt x="247" y="42"/>
                    <a:pt x="245" y="20"/>
                    <a:pt x="208" y="8"/>
                  </a:cubicBezTo>
                  <a:cubicBezTo>
                    <a:pt x="181" y="0"/>
                    <a:pt x="161" y="4"/>
                    <a:pt x="153" y="21"/>
                  </a:cubicBezTo>
                  <a:cubicBezTo>
                    <a:pt x="148" y="33"/>
                    <a:pt x="151" y="45"/>
                    <a:pt x="155" y="47"/>
                  </a:cubicBezTo>
                  <a:cubicBezTo>
                    <a:pt x="156" y="48"/>
                    <a:pt x="156" y="48"/>
                    <a:pt x="156" y="48"/>
                  </a:cubicBezTo>
                  <a:cubicBezTo>
                    <a:pt x="160" y="52"/>
                    <a:pt x="169" y="61"/>
                    <a:pt x="165" y="71"/>
                  </a:cubicBezTo>
                  <a:cubicBezTo>
                    <a:pt x="164" y="75"/>
                    <a:pt x="159" y="81"/>
                    <a:pt x="147" y="82"/>
                  </a:cubicBezTo>
                  <a:cubicBezTo>
                    <a:pt x="145" y="82"/>
                    <a:pt x="145" y="82"/>
                    <a:pt x="145" y="82"/>
                  </a:cubicBezTo>
                  <a:cubicBezTo>
                    <a:pt x="24" y="43"/>
                    <a:pt x="24" y="43"/>
                    <a:pt x="24" y="43"/>
                  </a:cubicBezTo>
                  <a:cubicBezTo>
                    <a:pt x="9" y="98"/>
                    <a:pt x="0" y="155"/>
                    <a:pt x="0" y="214"/>
                  </a:cubicBezTo>
                  <a:cubicBezTo>
                    <a:pt x="0" y="422"/>
                    <a:pt x="102" y="606"/>
                    <a:pt x="258" y="719"/>
                  </a:cubicBezTo>
                  <a:cubicBezTo>
                    <a:pt x="324" y="627"/>
                    <a:pt x="324" y="627"/>
                    <a:pt x="324" y="627"/>
                  </a:cubicBezTo>
                  <a:cubicBezTo>
                    <a:pt x="311" y="632"/>
                    <a:pt x="292" y="627"/>
                    <a:pt x="279" y="615"/>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9264650" y="2663825"/>
              <a:ext cx="1689100" cy="2589212"/>
            </a:xfrm>
            <a:custGeom>
              <a:avLst/>
              <a:gdLst>
                <a:gd name="T0" fmla="*/ 445 w 445"/>
                <a:gd name="T1" fmla="*/ 197 h 682"/>
                <a:gd name="T2" fmla="*/ 413 w 445"/>
                <a:gd name="T3" fmla="*/ 0 h 682"/>
                <a:gd name="T4" fmla="*/ 302 w 445"/>
                <a:gd name="T5" fmla="*/ 38 h 682"/>
                <a:gd name="T6" fmla="*/ 331 w 445"/>
                <a:gd name="T7" fmla="*/ 73 h 682"/>
                <a:gd name="T8" fmla="*/ 282 w 445"/>
                <a:gd name="T9" fmla="*/ 138 h 682"/>
                <a:gd name="T10" fmla="*/ 201 w 445"/>
                <a:gd name="T11" fmla="*/ 119 h 682"/>
                <a:gd name="T12" fmla="*/ 199 w 445"/>
                <a:gd name="T13" fmla="*/ 73 h 682"/>
                <a:gd name="T14" fmla="*/ 82 w 445"/>
                <a:gd name="T15" fmla="*/ 112 h 682"/>
                <a:gd name="T16" fmla="*/ 95 w 445"/>
                <a:gd name="T17" fmla="*/ 197 h 682"/>
                <a:gd name="T18" fmla="*/ 0 w 445"/>
                <a:gd name="T19" fmla="*/ 405 h 682"/>
                <a:gd name="T20" fmla="*/ 90 w 445"/>
                <a:gd name="T21" fmla="*/ 523 h 682"/>
                <a:gd name="T22" fmla="*/ 90 w 445"/>
                <a:gd name="T23" fmla="*/ 526 h 682"/>
                <a:gd name="T24" fmla="*/ 84 w 445"/>
                <a:gd name="T25" fmla="*/ 539 h 682"/>
                <a:gd name="T26" fmla="*/ 55 w 445"/>
                <a:gd name="T27" fmla="*/ 536 h 682"/>
                <a:gd name="T28" fmla="*/ 33 w 445"/>
                <a:gd name="T29" fmla="*/ 546 h 682"/>
                <a:gd name="T30" fmla="*/ 41 w 445"/>
                <a:gd name="T31" fmla="*/ 604 h 682"/>
                <a:gd name="T32" fmla="*/ 92 w 445"/>
                <a:gd name="T33" fmla="*/ 625 h 682"/>
                <a:gd name="T34" fmla="*/ 106 w 445"/>
                <a:gd name="T35" fmla="*/ 603 h 682"/>
                <a:gd name="T36" fmla="*/ 106 w 445"/>
                <a:gd name="T37" fmla="*/ 601 h 682"/>
                <a:gd name="T38" fmla="*/ 111 w 445"/>
                <a:gd name="T39" fmla="*/ 577 h 682"/>
                <a:gd name="T40" fmla="*/ 133 w 445"/>
                <a:gd name="T41" fmla="*/ 579 h 682"/>
                <a:gd name="T42" fmla="*/ 134 w 445"/>
                <a:gd name="T43" fmla="*/ 580 h 682"/>
                <a:gd name="T44" fmla="*/ 212 w 445"/>
                <a:gd name="T45" fmla="*/ 682 h 682"/>
                <a:gd name="T46" fmla="*/ 445 w 445"/>
                <a:gd name="T47" fmla="*/ 19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5" h="682">
                  <a:moveTo>
                    <a:pt x="445" y="197"/>
                  </a:moveTo>
                  <a:cubicBezTo>
                    <a:pt x="445" y="128"/>
                    <a:pt x="433" y="62"/>
                    <a:pt x="413" y="0"/>
                  </a:cubicBezTo>
                  <a:cubicBezTo>
                    <a:pt x="302" y="38"/>
                    <a:pt x="302" y="38"/>
                    <a:pt x="302" y="38"/>
                  </a:cubicBezTo>
                  <a:cubicBezTo>
                    <a:pt x="316" y="42"/>
                    <a:pt x="328" y="56"/>
                    <a:pt x="331" y="73"/>
                  </a:cubicBezTo>
                  <a:cubicBezTo>
                    <a:pt x="333" y="84"/>
                    <a:pt x="336" y="120"/>
                    <a:pt x="282" y="138"/>
                  </a:cubicBezTo>
                  <a:cubicBezTo>
                    <a:pt x="230" y="156"/>
                    <a:pt x="207" y="128"/>
                    <a:pt x="201" y="119"/>
                  </a:cubicBezTo>
                  <a:cubicBezTo>
                    <a:pt x="192" y="103"/>
                    <a:pt x="191" y="84"/>
                    <a:pt x="199" y="73"/>
                  </a:cubicBezTo>
                  <a:cubicBezTo>
                    <a:pt x="82" y="112"/>
                    <a:pt x="82" y="112"/>
                    <a:pt x="82" y="112"/>
                  </a:cubicBezTo>
                  <a:cubicBezTo>
                    <a:pt x="91" y="139"/>
                    <a:pt x="95" y="167"/>
                    <a:pt x="95" y="197"/>
                  </a:cubicBezTo>
                  <a:cubicBezTo>
                    <a:pt x="95" y="280"/>
                    <a:pt x="58" y="354"/>
                    <a:pt x="0" y="405"/>
                  </a:cubicBezTo>
                  <a:cubicBezTo>
                    <a:pt x="90" y="523"/>
                    <a:pt x="90" y="523"/>
                    <a:pt x="90" y="523"/>
                  </a:cubicBezTo>
                  <a:cubicBezTo>
                    <a:pt x="90" y="526"/>
                    <a:pt x="90" y="526"/>
                    <a:pt x="90" y="526"/>
                  </a:cubicBezTo>
                  <a:cubicBezTo>
                    <a:pt x="91" y="529"/>
                    <a:pt x="89" y="535"/>
                    <a:pt x="84" y="539"/>
                  </a:cubicBezTo>
                  <a:cubicBezTo>
                    <a:pt x="75" y="544"/>
                    <a:pt x="64" y="540"/>
                    <a:pt x="55" y="536"/>
                  </a:cubicBezTo>
                  <a:cubicBezTo>
                    <a:pt x="50" y="534"/>
                    <a:pt x="40" y="537"/>
                    <a:pt x="33" y="546"/>
                  </a:cubicBezTo>
                  <a:cubicBezTo>
                    <a:pt x="27" y="553"/>
                    <a:pt x="17" y="573"/>
                    <a:pt x="41" y="604"/>
                  </a:cubicBezTo>
                  <a:cubicBezTo>
                    <a:pt x="58" y="626"/>
                    <a:pt x="77" y="634"/>
                    <a:pt x="92" y="625"/>
                  </a:cubicBezTo>
                  <a:cubicBezTo>
                    <a:pt x="104" y="618"/>
                    <a:pt x="108" y="606"/>
                    <a:pt x="106" y="603"/>
                  </a:cubicBezTo>
                  <a:cubicBezTo>
                    <a:pt x="106" y="601"/>
                    <a:pt x="106" y="601"/>
                    <a:pt x="106" y="601"/>
                  </a:cubicBezTo>
                  <a:cubicBezTo>
                    <a:pt x="105" y="596"/>
                    <a:pt x="103" y="583"/>
                    <a:pt x="111" y="577"/>
                  </a:cubicBezTo>
                  <a:cubicBezTo>
                    <a:pt x="115" y="574"/>
                    <a:pt x="122" y="572"/>
                    <a:pt x="133" y="579"/>
                  </a:cubicBezTo>
                  <a:cubicBezTo>
                    <a:pt x="134" y="580"/>
                    <a:pt x="134" y="580"/>
                    <a:pt x="134" y="580"/>
                  </a:cubicBezTo>
                  <a:cubicBezTo>
                    <a:pt x="212" y="682"/>
                    <a:pt x="212" y="682"/>
                    <a:pt x="212" y="682"/>
                  </a:cubicBezTo>
                  <a:cubicBezTo>
                    <a:pt x="354" y="568"/>
                    <a:pt x="445" y="393"/>
                    <a:pt x="445" y="197"/>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7267575" y="4248150"/>
              <a:ext cx="2744788" cy="1528762"/>
            </a:xfrm>
            <a:custGeom>
              <a:avLst/>
              <a:gdLst>
                <a:gd name="T0" fmla="*/ 628 w 723"/>
                <a:gd name="T1" fmla="*/ 225 h 403"/>
                <a:gd name="T2" fmla="*/ 551 w 723"/>
                <a:gd name="T3" fmla="*/ 199 h 403"/>
                <a:gd name="T4" fmla="*/ 543 w 723"/>
                <a:gd name="T5" fmla="*/ 117 h 403"/>
                <a:gd name="T6" fmla="*/ 586 w 723"/>
                <a:gd name="T7" fmla="*/ 100 h 403"/>
                <a:gd name="T8" fmla="*/ 510 w 723"/>
                <a:gd name="T9" fmla="*/ 0 h 403"/>
                <a:gd name="T10" fmla="*/ 348 w 723"/>
                <a:gd name="T11" fmla="*/ 53 h 403"/>
                <a:gd name="T12" fmla="*/ 203 w 723"/>
                <a:gd name="T13" fmla="*/ 11 h 403"/>
                <a:gd name="T14" fmla="*/ 115 w 723"/>
                <a:gd name="T15" fmla="*/ 135 h 403"/>
                <a:gd name="T16" fmla="*/ 112 w 723"/>
                <a:gd name="T17" fmla="*/ 136 h 403"/>
                <a:gd name="T18" fmla="*/ 98 w 723"/>
                <a:gd name="T19" fmla="*/ 133 h 403"/>
                <a:gd name="T20" fmla="*/ 92 w 723"/>
                <a:gd name="T21" fmla="*/ 105 h 403"/>
                <a:gd name="T22" fmla="*/ 76 w 723"/>
                <a:gd name="T23" fmla="*/ 87 h 403"/>
                <a:gd name="T24" fmla="*/ 22 w 723"/>
                <a:gd name="T25" fmla="*/ 111 h 403"/>
                <a:gd name="T26" fmla="*/ 18 w 723"/>
                <a:gd name="T27" fmla="*/ 167 h 403"/>
                <a:gd name="T28" fmla="*/ 43 w 723"/>
                <a:gd name="T29" fmla="*/ 174 h 403"/>
                <a:gd name="T30" fmla="*/ 45 w 723"/>
                <a:gd name="T31" fmla="*/ 173 h 403"/>
                <a:gd name="T32" fmla="*/ 69 w 723"/>
                <a:gd name="T33" fmla="*/ 171 h 403"/>
                <a:gd name="T34" fmla="*/ 74 w 723"/>
                <a:gd name="T35" fmla="*/ 192 h 403"/>
                <a:gd name="T36" fmla="*/ 73 w 723"/>
                <a:gd name="T37" fmla="*/ 193 h 403"/>
                <a:gd name="T38" fmla="*/ 0 w 723"/>
                <a:gd name="T39" fmla="*/ 296 h 403"/>
                <a:gd name="T40" fmla="*/ 348 w 723"/>
                <a:gd name="T41" fmla="*/ 403 h 403"/>
                <a:gd name="T42" fmla="*/ 723 w 723"/>
                <a:gd name="T43" fmla="*/ 277 h 403"/>
                <a:gd name="T44" fmla="*/ 653 w 723"/>
                <a:gd name="T45" fmla="*/ 186 h 403"/>
                <a:gd name="T46" fmla="*/ 628 w 723"/>
                <a:gd name="T47" fmla="*/ 22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3" h="403">
                  <a:moveTo>
                    <a:pt x="628" y="225"/>
                  </a:moveTo>
                  <a:cubicBezTo>
                    <a:pt x="619" y="231"/>
                    <a:pt x="586" y="245"/>
                    <a:pt x="551" y="199"/>
                  </a:cubicBezTo>
                  <a:cubicBezTo>
                    <a:pt x="517" y="156"/>
                    <a:pt x="537" y="125"/>
                    <a:pt x="543" y="117"/>
                  </a:cubicBezTo>
                  <a:cubicBezTo>
                    <a:pt x="555" y="103"/>
                    <a:pt x="573" y="96"/>
                    <a:pt x="586" y="100"/>
                  </a:cubicBezTo>
                  <a:cubicBezTo>
                    <a:pt x="510" y="0"/>
                    <a:pt x="510" y="0"/>
                    <a:pt x="510" y="0"/>
                  </a:cubicBezTo>
                  <a:cubicBezTo>
                    <a:pt x="465" y="34"/>
                    <a:pt x="409" y="53"/>
                    <a:pt x="348" y="53"/>
                  </a:cubicBezTo>
                  <a:cubicBezTo>
                    <a:pt x="295" y="53"/>
                    <a:pt x="245" y="38"/>
                    <a:pt x="203" y="11"/>
                  </a:cubicBezTo>
                  <a:cubicBezTo>
                    <a:pt x="115" y="135"/>
                    <a:pt x="115" y="135"/>
                    <a:pt x="115" y="135"/>
                  </a:cubicBezTo>
                  <a:cubicBezTo>
                    <a:pt x="112" y="136"/>
                    <a:pt x="112" y="136"/>
                    <a:pt x="112" y="136"/>
                  </a:cubicBezTo>
                  <a:cubicBezTo>
                    <a:pt x="109" y="137"/>
                    <a:pt x="103" y="137"/>
                    <a:pt x="98" y="133"/>
                  </a:cubicBezTo>
                  <a:cubicBezTo>
                    <a:pt x="90" y="127"/>
                    <a:pt x="91" y="114"/>
                    <a:pt x="92" y="105"/>
                  </a:cubicBezTo>
                  <a:cubicBezTo>
                    <a:pt x="93" y="100"/>
                    <a:pt x="86" y="91"/>
                    <a:pt x="76" y="87"/>
                  </a:cubicBezTo>
                  <a:cubicBezTo>
                    <a:pt x="67" y="84"/>
                    <a:pt x="45" y="79"/>
                    <a:pt x="22" y="111"/>
                  </a:cubicBezTo>
                  <a:cubicBezTo>
                    <a:pt x="6" y="134"/>
                    <a:pt x="5" y="154"/>
                    <a:pt x="18" y="167"/>
                  </a:cubicBezTo>
                  <a:cubicBezTo>
                    <a:pt x="28" y="176"/>
                    <a:pt x="40" y="176"/>
                    <a:pt x="43" y="174"/>
                  </a:cubicBezTo>
                  <a:cubicBezTo>
                    <a:pt x="45" y="173"/>
                    <a:pt x="45" y="173"/>
                    <a:pt x="45" y="173"/>
                  </a:cubicBezTo>
                  <a:cubicBezTo>
                    <a:pt x="49" y="170"/>
                    <a:pt x="61" y="164"/>
                    <a:pt x="69" y="171"/>
                  </a:cubicBezTo>
                  <a:cubicBezTo>
                    <a:pt x="73" y="174"/>
                    <a:pt x="77" y="180"/>
                    <a:pt x="74" y="192"/>
                  </a:cubicBezTo>
                  <a:cubicBezTo>
                    <a:pt x="73" y="193"/>
                    <a:pt x="73" y="193"/>
                    <a:pt x="73" y="193"/>
                  </a:cubicBezTo>
                  <a:cubicBezTo>
                    <a:pt x="0" y="296"/>
                    <a:pt x="0" y="296"/>
                    <a:pt x="0" y="296"/>
                  </a:cubicBezTo>
                  <a:cubicBezTo>
                    <a:pt x="99" y="363"/>
                    <a:pt x="219" y="403"/>
                    <a:pt x="348" y="403"/>
                  </a:cubicBezTo>
                  <a:cubicBezTo>
                    <a:pt x="489" y="403"/>
                    <a:pt x="618" y="356"/>
                    <a:pt x="723" y="277"/>
                  </a:cubicBezTo>
                  <a:cubicBezTo>
                    <a:pt x="653" y="186"/>
                    <a:pt x="653" y="186"/>
                    <a:pt x="653" y="186"/>
                  </a:cubicBezTo>
                  <a:cubicBezTo>
                    <a:pt x="653" y="200"/>
                    <a:pt x="644" y="216"/>
                    <a:pt x="628" y="225"/>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TextBox 8"/>
          <p:cNvSpPr txBox="1"/>
          <p:nvPr/>
        </p:nvSpPr>
        <p:spPr>
          <a:xfrm>
            <a:off x="4983769" y="2105098"/>
            <a:ext cx="1486287" cy="707886"/>
          </a:xfrm>
          <a:prstGeom prst="rect">
            <a:avLst/>
          </a:prstGeom>
          <a:noFill/>
        </p:spPr>
        <p:txBody>
          <a:bodyPr wrap="square" rtlCol="0">
            <a:spAutoFit/>
          </a:bodyPr>
          <a:lstStyle/>
          <a:p>
            <a:pPr algn="ctr"/>
            <a:r>
              <a:rPr lang="en-US" sz="2000" b="1" dirty="0" smtClean="0">
                <a:solidFill>
                  <a:schemeClr val="bg1"/>
                </a:solidFill>
              </a:rPr>
              <a:t>We Are </a:t>
            </a:r>
          </a:p>
          <a:p>
            <a:pPr algn="ctr"/>
            <a:r>
              <a:rPr lang="en-US" sz="2000" b="1" dirty="0" smtClean="0">
                <a:solidFill>
                  <a:schemeClr val="bg1"/>
                </a:solidFill>
              </a:rPr>
              <a:t>One Team</a:t>
            </a:r>
            <a:endParaRPr lang="en-US" sz="2000" b="1" dirty="0">
              <a:solidFill>
                <a:schemeClr val="bg1"/>
              </a:solidFill>
            </a:endParaRPr>
          </a:p>
        </p:txBody>
      </p:sp>
      <p:sp>
        <p:nvSpPr>
          <p:cNvPr id="10" name="TextBox 9"/>
          <p:cNvSpPr txBox="1"/>
          <p:nvPr/>
        </p:nvSpPr>
        <p:spPr>
          <a:xfrm>
            <a:off x="5560213" y="3909562"/>
            <a:ext cx="1486287" cy="1015663"/>
          </a:xfrm>
          <a:prstGeom prst="rect">
            <a:avLst/>
          </a:prstGeom>
          <a:noFill/>
        </p:spPr>
        <p:txBody>
          <a:bodyPr wrap="square" rtlCol="0">
            <a:spAutoFit/>
          </a:bodyPr>
          <a:lstStyle/>
          <a:p>
            <a:pPr algn="ctr"/>
            <a:r>
              <a:rPr lang="en-US" sz="2000" b="1" dirty="0" smtClean="0">
                <a:solidFill>
                  <a:schemeClr val="bg1"/>
                </a:solidFill>
              </a:rPr>
              <a:t>We Own </a:t>
            </a:r>
          </a:p>
          <a:p>
            <a:pPr algn="ctr"/>
            <a:r>
              <a:rPr lang="en-US" sz="2000" b="1" dirty="0" smtClean="0">
                <a:solidFill>
                  <a:schemeClr val="bg1"/>
                </a:solidFill>
              </a:rPr>
              <a:t>Great Service</a:t>
            </a:r>
            <a:endParaRPr lang="en-US" sz="2000" b="1" dirty="0">
              <a:solidFill>
                <a:schemeClr val="bg1"/>
              </a:solidFill>
            </a:endParaRPr>
          </a:p>
        </p:txBody>
      </p:sp>
      <p:sp>
        <p:nvSpPr>
          <p:cNvPr id="11" name="TextBox 10"/>
          <p:cNvSpPr txBox="1"/>
          <p:nvPr/>
        </p:nvSpPr>
        <p:spPr>
          <a:xfrm>
            <a:off x="3923121" y="5069408"/>
            <a:ext cx="1486287" cy="1323439"/>
          </a:xfrm>
          <a:prstGeom prst="rect">
            <a:avLst/>
          </a:prstGeom>
          <a:noFill/>
        </p:spPr>
        <p:txBody>
          <a:bodyPr wrap="square" rtlCol="0">
            <a:spAutoFit/>
          </a:bodyPr>
          <a:lstStyle/>
          <a:p>
            <a:pPr algn="ctr"/>
            <a:r>
              <a:rPr lang="en-US" sz="2000" b="1" dirty="0" smtClean="0">
                <a:solidFill>
                  <a:schemeClr val="bg1"/>
                </a:solidFill>
              </a:rPr>
              <a:t>We Innovate </a:t>
            </a:r>
          </a:p>
          <a:p>
            <a:pPr algn="ctr"/>
            <a:r>
              <a:rPr lang="en-US" sz="2000" b="1" dirty="0" smtClean="0">
                <a:solidFill>
                  <a:schemeClr val="bg1"/>
                </a:solidFill>
              </a:rPr>
              <a:t>and Improve</a:t>
            </a:r>
            <a:endParaRPr lang="en-US" sz="2000" b="1" dirty="0">
              <a:solidFill>
                <a:schemeClr val="bg1"/>
              </a:solidFill>
            </a:endParaRPr>
          </a:p>
        </p:txBody>
      </p:sp>
      <p:sp>
        <p:nvSpPr>
          <p:cNvPr id="12" name="TextBox 11"/>
          <p:cNvSpPr txBox="1"/>
          <p:nvPr/>
        </p:nvSpPr>
        <p:spPr>
          <a:xfrm>
            <a:off x="2169840" y="3909562"/>
            <a:ext cx="1486287" cy="1015663"/>
          </a:xfrm>
          <a:prstGeom prst="rect">
            <a:avLst/>
          </a:prstGeom>
          <a:noFill/>
        </p:spPr>
        <p:txBody>
          <a:bodyPr wrap="square" rtlCol="0">
            <a:spAutoFit/>
          </a:bodyPr>
          <a:lstStyle/>
          <a:p>
            <a:pPr algn="ctr"/>
            <a:r>
              <a:rPr lang="en-US" sz="2000" b="1" dirty="0" smtClean="0">
                <a:solidFill>
                  <a:schemeClr val="bg1"/>
                </a:solidFill>
              </a:rPr>
              <a:t>We Are Responsible Stewards</a:t>
            </a:r>
            <a:endParaRPr lang="en-US" sz="2000" b="1" dirty="0">
              <a:solidFill>
                <a:schemeClr val="bg1"/>
              </a:solidFill>
            </a:endParaRPr>
          </a:p>
        </p:txBody>
      </p:sp>
      <p:sp>
        <p:nvSpPr>
          <p:cNvPr id="13" name="TextBox 12"/>
          <p:cNvSpPr txBox="1"/>
          <p:nvPr/>
        </p:nvSpPr>
        <p:spPr>
          <a:xfrm>
            <a:off x="2912982" y="2081192"/>
            <a:ext cx="1486287" cy="707886"/>
          </a:xfrm>
          <a:prstGeom prst="rect">
            <a:avLst/>
          </a:prstGeom>
          <a:noFill/>
        </p:spPr>
        <p:txBody>
          <a:bodyPr wrap="square" rtlCol="0">
            <a:spAutoFit/>
          </a:bodyPr>
          <a:lstStyle/>
          <a:p>
            <a:pPr algn="ctr"/>
            <a:r>
              <a:rPr lang="en-US" sz="2000" b="1" dirty="0" smtClean="0">
                <a:solidFill>
                  <a:schemeClr val="bg1"/>
                </a:solidFill>
              </a:rPr>
              <a:t>We Are </a:t>
            </a:r>
          </a:p>
          <a:p>
            <a:pPr algn="ctr"/>
            <a:r>
              <a:rPr lang="en-US" sz="2000" b="1" dirty="0" smtClean="0">
                <a:solidFill>
                  <a:schemeClr val="bg1"/>
                </a:solidFill>
              </a:rPr>
              <a:t>Engaged</a:t>
            </a:r>
            <a:endParaRPr lang="en-US" sz="2000" b="1" dirty="0">
              <a:solidFill>
                <a:schemeClr val="bg1"/>
              </a:solidFill>
            </a:endParaRPr>
          </a:p>
        </p:txBody>
      </p:sp>
    </p:spTree>
    <p:extLst>
      <p:ext uri="{BB962C8B-B14F-4D97-AF65-F5344CB8AC3E}">
        <p14:creationId xmlns:p14="http://schemas.microsoft.com/office/powerpoint/2010/main" val="402899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625752" y="1450658"/>
            <a:ext cx="7900184" cy="4167962"/>
            <a:chOff x="1423352" y="1905000"/>
            <a:chExt cx="9280272" cy="4500802"/>
          </a:xfrm>
        </p:grpSpPr>
        <p:grpSp>
          <p:nvGrpSpPr>
            <p:cNvPr id="39" name="Group 38"/>
            <p:cNvGrpSpPr/>
            <p:nvPr/>
          </p:nvGrpSpPr>
          <p:grpSpPr>
            <a:xfrm>
              <a:off x="1423352" y="1905000"/>
              <a:ext cx="4823347" cy="1296183"/>
              <a:chOff x="1423352" y="2286000"/>
              <a:chExt cx="4823347" cy="1296183"/>
            </a:xfrm>
          </p:grpSpPr>
          <p:grpSp>
            <p:nvGrpSpPr>
              <p:cNvPr id="82" name="Group 81"/>
              <p:cNvGrpSpPr/>
              <p:nvPr/>
            </p:nvGrpSpPr>
            <p:grpSpPr>
              <a:xfrm>
                <a:off x="2436811" y="2286000"/>
                <a:ext cx="3809888" cy="1296183"/>
                <a:chOff x="783271" y="2286000"/>
                <a:chExt cx="3809888" cy="1296183"/>
              </a:xfrm>
            </p:grpSpPr>
            <p:sp>
              <p:nvSpPr>
                <p:cNvPr id="84" name="TextBox 83"/>
                <p:cNvSpPr txBox="1"/>
                <p:nvPr/>
              </p:nvSpPr>
              <p:spPr>
                <a:xfrm>
                  <a:off x="783271" y="2718061"/>
                  <a:ext cx="3809888" cy="864122"/>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System transactions and inquiries impacting employee status </a:t>
                  </a:r>
                  <a:r>
                    <a:rPr lang="en-US" sz="1400" i="1" kern="0" dirty="0" smtClean="0">
                      <a:solidFill>
                        <a:prstClr val="black">
                          <a:lumMod val="75000"/>
                          <a:lumOff val="25000"/>
                        </a:prstClr>
                      </a:solidFill>
                      <a:ea typeface="Tahoma" panose="020B0604030504040204" pitchFamily="34" charset="0"/>
                      <a:cs typeface="Tahoma" panose="020B0604030504040204" pitchFamily="34" charset="0"/>
                    </a:rPr>
                    <a:t>(new jobs, transfers, pay changes, terminations)</a:t>
                  </a:r>
                  <a:endParaRPr lang="en-US" sz="1400" i="1"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85" name="TextBox 84"/>
                <p:cNvSpPr txBox="1"/>
                <p:nvPr/>
              </p:nvSpPr>
              <p:spPr>
                <a:xfrm>
                  <a:off x="783272" y="2286000"/>
                  <a:ext cx="3648682" cy="432061"/>
                </a:xfrm>
                <a:prstGeom prst="rect">
                  <a:avLst/>
                </a:prstGeom>
                <a:noFill/>
              </p:spPr>
              <p:txBody>
                <a:bodyPr wrap="square" rtlCol="0">
                  <a:spAutoFit/>
                </a:bodyPr>
                <a:lstStyle/>
                <a:p>
                  <a:pPr defTabSz="1218987"/>
                  <a:r>
                    <a:rPr lang="en-US" sz="2000" b="1" kern="0" dirty="0" smtClean="0">
                      <a:solidFill>
                        <a:prstClr val="black">
                          <a:lumMod val="85000"/>
                          <a:lumOff val="15000"/>
                        </a:prstClr>
                      </a:solidFill>
                      <a:ea typeface="Tahoma" panose="020B0604030504040204" pitchFamily="34" charset="0"/>
                      <a:cs typeface="Tahoma" panose="020B0604030504040204" pitchFamily="34" charset="0"/>
                    </a:rPr>
                    <a:t>HR Administration </a:t>
                  </a:r>
                  <a:r>
                    <a:rPr lang="en-US" sz="1600" b="1" kern="0" dirty="0" smtClean="0">
                      <a:solidFill>
                        <a:prstClr val="black">
                          <a:lumMod val="85000"/>
                          <a:lumOff val="15000"/>
                        </a:prstClr>
                      </a:solidFill>
                      <a:ea typeface="Tahoma" panose="020B0604030504040204" pitchFamily="34" charset="0"/>
                      <a:cs typeface="Tahoma" panose="020B0604030504040204" pitchFamily="34" charset="0"/>
                    </a:rPr>
                    <a:t>(WFA)</a:t>
                  </a:r>
                  <a:endParaRPr lang="en-US" sz="1600" b="1" kern="0" dirty="0">
                    <a:solidFill>
                      <a:prstClr val="black">
                        <a:lumMod val="85000"/>
                        <a:lumOff val="15000"/>
                      </a:prstClr>
                    </a:solidFill>
                    <a:ea typeface="Tahoma" panose="020B0604030504040204" pitchFamily="34" charset="0"/>
                    <a:cs typeface="Tahoma" panose="020B0604030504040204" pitchFamily="34" charset="0"/>
                  </a:endParaRPr>
                </a:p>
              </p:txBody>
            </p:sp>
          </p:grpSp>
          <p:sp>
            <p:nvSpPr>
              <p:cNvPr id="83" name="Oval 82"/>
              <p:cNvSpPr/>
              <p:nvPr/>
            </p:nvSpPr>
            <p:spPr>
              <a:xfrm>
                <a:off x="1423352" y="234978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a:solidFill>
                      <a:prstClr val="white"/>
                    </a:solidFill>
                    <a:latin typeface="Tahoma" panose="020B0604030504040204" pitchFamily="34" charset="0"/>
                    <a:ea typeface="Tahoma" panose="020B0604030504040204" pitchFamily="34" charset="0"/>
                    <a:cs typeface="Tahoma" panose="020B0604030504040204" pitchFamily="34" charset="0"/>
                  </a:rPr>
                  <a:t>01</a:t>
                </a:r>
              </a:p>
            </p:txBody>
          </p:sp>
        </p:grpSp>
        <p:grpSp>
          <p:nvGrpSpPr>
            <p:cNvPr id="40" name="Group 39"/>
            <p:cNvGrpSpPr/>
            <p:nvPr/>
          </p:nvGrpSpPr>
          <p:grpSpPr>
            <a:xfrm>
              <a:off x="1423352" y="3345180"/>
              <a:ext cx="4137660" cy="1587206"/>
              <a:chOff x="1423352" y="2286000"/>
              <a:chExt cx="4137660" cy="1587206"/>
            </a:xfrm>
          </p:grpSpPr>
          <p:grpSp>
            <p:nvGrpSpPr>
              <p:cNvPr id="78" name="Group 77"/>
              <p:cNvGrpSpPr/>
              <p:nvPr/>
            </p:nvGrpSpPr>
            <p:grpSpPr>
              <a:xfrm>
                <a:off x="2436812" y="2286000"/>
                <a:ext cx="3124200" cy="1587206"/>
                <a:chOff x="783272" y="2286000"/>
                <a:chExt cx="3124200" cy="1587206"/>
              </a:xfrm>
            </p:grpSpPr>
            <p:sp>
              <p:nvSpPr>
                <p:cNvPr id="80" name="TextBox 79"/>
                <p:cNvSpPr txBox="1"/>
                <p:nvPr/>
              </p:nvSpPr>
              <p:spPr>
                <a:xfrm>
                  <a:off x="783272" y="2743201"/>
                  <a:ext cx="3124200" cy="1130005"/>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All pre and post payroll activities </a:t>
                  </a:r>
                  <a:r>
                    <a:rPr lang="en-US" sz="1400" i="1" kern="0" dirty="0" smtClean="0">
                      <a:solidFill>
                        <a:prstClr val="black">
                          <a:lumMod val="75000"/>
                          <a:lumOff val="25000"/>
                        </a:prstClr>
                      </a:solidFill>
                      <a:ea typeface="Tahoma" panose="020B0604030504040204" pitchFamily="34" charset="0"/>
                      <a:cs typeface="Tahoma" panose="020B0604030504040204" pitchFamily="34" charset="0"/>
                    </a:rPr>
                    <a:t>(including W-2s &amp; 941 adjustments)</a:t>
                  </a:r>
                  <a:endParaRPr lang="en-US" sz="1400" i="1" kern="0" dirty="0">
                    <a:solidFill>
                      <a:prstClr val="black">
                        <a:lumMod val="75000"/>
                        <a:lumOff val="25000"/>
                      </a:prstClr>
                    </a:solidFill>
                    <a:ea typeface="Tahoma" panose="020B0604030504040204" pitchFamily="34" charset="0"/>
                    <a:cs typeface="Tahoma" panose="020B0604030504040204" pitchFamily="34" charset="0"/>
                  </a:endParaRPr>
                </a:p>
                <a:p>
                  <a:pPr defTabSz="1218987"/>
                  <a:r>
                    <a:rPr lang="en-US" sz="1600" kern="0" dirty="0" smtClean="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 </a:t>
                  </a:r>
                  <a:endParaRPr lang="en-US" sz="1600" kern="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81" name="TextBox 80"/>
                <p:cNvSpPr txBox="1"/>
                <p:nvPr/>
              </p:nvSpPr>
              <p:spPr>
                <a:xfrm>
                  <a:off x="783272" y="2286000"/>
                  <a:ext cx="3124200" cy="432062"/>
                </a:xfrm>
                <a:prstGeom prst="rect">
                  <a:avLst/>
                </a:prstGeom>
                <a:noFill/>
              </p:spPr>
              <p:txBody>
                <a:bodyPr wrap="square" rtlCol="0">
                  <a:spAutoFit/>
                </a:bodyPr>
                <a:lstStyle/>
                <a:p>
                  <a:pPr defTabSz="1218987"/>
                  <a:r>
                    <a:rPr lang="en-US" sz="2000" b="1" kern="0" dirty="0" smtClean="0">
                      <a:solidFill>
                        <a:prstClr val="black">
                          <a:lumMod val="85000"/>
                          <a:lumOff val="15000"/>
                        </a:prstClr>
                      </a:solidFill>
                      <a:ea typeface="Tahoma" panose="020B0604030504040204" pitchFamily="34" charset="0"/>
                      <a:cs typeface="Tahoma" panose="020B0604030504040204" pitchFamily="34" charset="0"/>
                    </a:rPr>
                    <a:t>Payroll </a:t>
                  </a:r>
                  <a:r>
                    <a:rPr lang="en-US" sz="1600" b="1" kern="0" dirty="0" smtClean="0">
                      <a:solidFill>
                        <a:prstClr val="black">
                          <a:lumMod val="85000"/>
                          <a:lumOff val="15000"/>
                        </a:prstClr>
                      </a:solidFill>
                      <a:ea typeface="Tahoma" panose="020B0604030504040204" pitchFamily="34" charset="0"/>
                      <a:cs typeface="Tahoma" panose="020B0604030504040204" pitchFamily="34" charset="0"/>
                    </a:rPr>
                    <a:t>(PY)</a:t>
                  </a:r>
                  <a:endParaRPr lang="en-US" sz="1600" b="1" kern="0" dirty="0">
                    <a:solidFill>
                      <a:prstClr val="black">
                        <a:lumMod val="85000"/>
                        <a:lumOff val="15000"/>
                      </a:prstClr>
                    </a:solidFill>
                    <a:ea typeface="Tahoma" panose="020B0604030504040204" pitchFamily="34" charset="0"/>
                    <a:cs typeface="Tahoma" panose="020B0604030504040204" pitchFamily="34" charset="0"/>
                  </a:endParaRPr>
                </a:p>
              </p:txBody>
            </p:sp>
          </p:grpSp>
          <p:sp>
            <p:nvSpPr>
              <p:cNvPr id="79" name="Oval 78"/>
              <p:cNvSpPr/>
              <p:nvPr/>
            </p:nvSpPr>
            <p:spPr>
              <a:xfrm>
                <a:off x="1423352" y="234978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a:solidFill>
                      <a:prstClr val="white"/>
                    </a:solidFill>
                    <a:latin typeface="Tahoma" panose="020B0604030504040204" pitchFamily="34" charset="0"/>
                    <a:ea typeface="Tahoma" panose="020B0604030504040204" pitchFamily="34" charset="0"/>
                    <a:cs typeface="Tahoma" panose="020B0604030504040204" pitchFamily="34" charset="0"/>
                  </a:rPr>
                  <a:t>02</a:t>
                </a:r>
              </a:p>
            </p:txBody>
          </p:sp>
        </p:grpSp>
        <p:grpSp>
          <p:nvGrpSpPr>
            <p:cNvPr id="41" name="Group 40"/>
            <p:cNvGrpSpPr/>
            <p:nvPr/>
          </p:nvGrpSpPr>
          <p:grpSpPr>
            <a:xfrm>
              <a:off x="1423352" y="4785360"/>
              <a:ext cx="4416818" cy="1620442"/>
              <a:chOff x="1423352" y="2286000"/>
              <a:chExt cx="4416818" cy="1620442"/>
            </a:xfrm>
          </p:grpSpPr>
          <p:grpSp>
            <p:nvGrpSpPr>
              <p:cNvPr id="74" name="Group 73"/>
              <p:cNvGrpSpPr/>
              <p:nvPr/>
            </p:nvGrpSpPr>
            <p:grpSpPr>
              <a:xfrm>
                <a:off x="2436812" y="2286000"/>
                <a:ext cx="3403358" cy="1620442"/>
                <a:chOff x="783272" y="2286000"/>
                <a:chExt cx="3403358" cy="1620442"/>
              </a:xfrm>
            </p:grpSpPr>
            <p:sp>
              <p:nvSpPr>
                <p:cNvPr id="76" name="TextBox 75"/>
                <p:cNvSpPr txBox="1"/>
                <p:nvPr/>
              </p:nvSpPr>
              <p:spPr>
                <a:xfrm>
                  <a:off x="783272" y="2743201"/>
                  <a:ext cx="3403358" cy="1163241"/>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Enrollment, changes to existing benefits, administrator of New Employee Benefits Orientation </a:t>
                  </a:r>
                  <a:r>
                    <a:rPr lang="en-US" sz="1400" i="1" kern="0" dirty="0" smtClean="0">
                      <a:solidFill>
                        <a:prstClr val="black">
                          <a:lumMod val="75000"/>
                          <a:lumOff val="25000"/>
                        </a:prstClr>
                      </a:solidFill>
                      <a:ea typeface="Tahoma" panose="020B0604030504040204" pitchFamily="34" charset="0"/>
                      <a:cs typeface="Tahoma" panose="020B0604030504040204" pitchFamily="34" charset="0"/>
                    </a:rPr>
                    <a:t>(NEBO)</a:t>
                  </a:r>
                  <a:endParaRPr lang="en-US" sz="1400" i="1"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77" name="TextBox 76"/>
                <p:cNvSpPr txBox="1"/>
                <p:nvPr/>
              </p:nvSpPr>
              <p:spPr>
                <a:xfrm>
                  <a:off x="783272" y="2286000"/>
                  <a:ext cx="3124200" cy="432062"/>
                </a:xfrm>
                <a:prstGeom prst="rect">
                  <a:avLst/>
                </a:prstGeom>
                <a:noFill/>
              </p:spPr>
              <p:txBody>
                <a:bodyPr wrap="square" rtlCol="0">
                  <a:spAutoFit/>
                </a:bodyPr>
                <a:lstStyle/>
                <a:p>
                  <a:pPr defTabSz="1218987"/>
                  <a:r>
                    <a:rPr lang="en-US" sz="2000" b="1" kern="0" dirty="0" smtClean="0">
                      <a:solidFill>
                        <a:prstClr val="black">
                          <a:lumMod val="85000"/>
                          <a:lumOff val="15000"/>
                        </a:prstClr>
                      </a:solidFill>
                      <a:latin typeface="+mj-lt"/>
                      <a:ea typeface="Tahoma" panose="020B0604030504040204" pitchFamily="34" charset="0"/>
                      <a:cs typeface="Tahoma" panose="020B0604030504040204" pitchFamily="34" charset="0"/>
                    </a:rPr>
                    <a:t>Benefits </a:t>
                  </a:r>
                  <a:r>
                    <a:rPr lang="en-US" sz="1600" b="1" kern="0" dirty="0" smtClean="0">
                      <a:solidFill>
                        <a:prstClr val="black">
                          <a:lumMod val="85000"/>
                          <a:lumOff val="15000"/>
                        </a:prstClr>
                      </a:solidFill>
                      <a:latin typeface="+mj-lt"/>
                      <a:ea typeface="Tahoma" panose="020B0604030504040204" pitchFamily="34" charset="0"/>
                      <a:cs typeface="Tahoma" panose="020B0604030504040204" pitchFamily="34" charset="0"/>
                    </a:rPr>
                    <a:t>(BN)</a:t>
                  </a:r>
                  <a:endParaRPr lang="en-US" sz="1600" b="1" kern="0" dirty="0">
                    <a:solidFill>
                      <a:prstClr val="black">
                        <a:lumMod val="85000"/>
                        <a:lumOff val="15000"/>
                      </a:prstClr>
                    </a:solidFill>
                    <a:latin typeface="+mj-lt"/>
                    <a:ea typeface="Tahoma" panose="020B0604030504040204" pitchFamily="34" charset="0"/>
                    <a:cs typeface="Tahoma" panose="020B0604030504040204" pitchFamily="34" charset="0"/>
                  </a:endParaRPr>
                </a:p>
              </p:txBody>
            </p:sp>
          </p:grpSp>
          <p:sp>
            <p:nvSpPr>
              <p:cNvPr id="75" name="Oval 74"/>
              <p:cNvSpPr/>
              <p:nvPr/>
            </p:nvSpPr>
            <p:spPr>
              <a:xfrm>
                <a:off x="1423352" y="2349787"/>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a:solidFill>
                      <a:prstClr val="white"/>
                    </a:solidFill>
                    <a:latin typeface="Tahoma" panose="020B0604030504040204" pitchFamily="34" charset="0"/>
                    <a:ea typeface="Tahoma" panose="020B0604030504040204" pitchFamily="34" charset="0"/>
                    <a:cs typeface="Tahoma" panose="020B0604030504040204" pitchFamily="34" charset="0"/>
                  </a:rPr>
                  <a:t>03</a:t>
                </a:r>
              </a:p>
            </p:txBody>
          </p:sp>
        </p:grpSp>
        <p:grpSp>
          <p:nvGrpSpPr>
            <p:cNvPr id="59" name="Group 58"/>
            <p:cNvGrpSpPr/>
            <p:nvPr/>
          </p:nvGrpSpPr>
          <p:grpSpPr>
            <a:xfrm>
              <a:off x="6406832" y="1905000"/>
              <a:ext cx="4296791" cy="1293923"/>
              <a:chOff x="1423352" y="2286000"/>
              <a:chExt cx="4296791" cy="1293923"/>
            </a:xfrm>
          </p:grpSpPr>
          <p:grpSp>
            <p:nvGrpSpPr>
              <p:cNvPr id="70" name="Group 69"/>
              <p:cNvGrpSpPr/>
              <p:nvPr/>
            </p:nvGrpSpPr>
            <p:grpSpPr>
              <a:xfrm>
                <a:off x="2436812" y="2286000"/>
                <a:ext cx="3283331" cy="1293923"/>
                <a:chOff x="783272" y="2286000"/>
                <a:chExt cx="3283331" cy="1293923"/>
              </a:xfrm>
            </p:grpSpPr>
            <p:sp>
              <p:nvSpPr>
                <p:cNvPr id="72" name="TextBox 71"/>
                <p:cNvSpPr txBox="1"/>
                <p:nvPr/>
              </p:nvSpPr>
              <p:spPr>
                <a:xfrm>
                  <a:off x="783272" y="2948450"/>
                  <a:ext cx="3283331" cy="631473"/>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Update job data records for leave actions</a:t>
                  </a:r>
                  <a:endParaRPr lang="en-US" sz="1600"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73" name="TextBox 72"/>
                <p:cNvSpPr txBox="1"/>
                <p:nvPr/>
              </p:nvSpPr>
              <p:spPr>
                <a:xfrm>
                  <a:off x="783272" y="2286000"/>
                  <a:ext cx="3124200" cy="697945"/>
                </a:xfrm>
                <a:prstGeom prst="rect">
                  <a:avLst/>
                </a:prstGeom>
                <a:noFill/>
              </p:spPr>
              <p:txBody>
                <a:bodyPr wrap="square" rtlCol="0">
                  <a:spAutoFit/>
                </a:bodyPr>
                <a:lstStyle/>
                <a:p>
                  <a:pPr defTabSz="1218987"/>
                  <a:r>
                    <a:rPr lang="en-US" sz="2000" b="1" kern="0" dirty="0" smtClean="0">
                      <a:solidFill>
                        <a:prstClr val="black">
                          <a:lumMod val="85000"/>
                          <a:lumOff val="15000"/>
                        </a:prstClr>
                      </a:solidFill>
                      <a:latin typeface="+mj-lt"/>
                      <a:ea typeface="Tahoma" panose="020B0604030504040204" pitchFamily="34" charset="0"/>
                      <a:cs typeface="Tahoma" panose="020B0604030504040204" pitchFamily="34" charset="0"/>
                    </a:rPr>
                    <a:t>Absence Management </a:t>
                  </a:r>
                  <a:r>
                    <a:rPr lang="en-US" sz="1600" b="1" kern="0" dirty="0" smtClean="0">
                      <a:solidFill>
                        <a:prstClr val="black">
                          <a:lumMod val="85000"/>
                          <a:lumOff val="15000"/>
                        </a:prstClr>
                      </a:solidFill>
                      <a:latin typeface="+mj-lt"/>
                      <a:ea typeface="Tahoma" panose="020B0604030504040204" pitchFamily="34" charset="0"/>
                      <a:cs typeface="Tahoma" panose="020B0604030504040204" pitchFamily="34" charset="0"/>
                    </a:rPr>
                    <a:t>(WFA, BN)</a:t>
                  </a:r>
                  <a:endParaRPr lang="en-US" sz="1600" b="1" kern="0" dirty="0">
                    <a:solidFill>
                      <a:prstClr val="black">
                        <a:lumMod val="85000"/>
                        <a:lumOff val="15000"/>
                      </a:prstClr>
                    </a:solidFill>
                    <a:latin typeface="+mj-lt"/>
                    <a:ea typeface="Tahoma" panose="020B0604030504040204" pitchFamily="34" charset="0"/>
                    <a:cs typeface="Tahoma" panose="020B0604030504040204" pitchFamily="34" charset="0"/>
                  </a:endParaRPr>
                </a:p>
              </p:txBody>
            </p:sp>
          </p:grpSp>
          <p:sp>
            <p:nvSpPr>
              <p:cNvPr id="71" name="Oval 70"/>
              <p:cNvSpPr/>
              <p:nvPr/>
            </p:nvSpPr>
            <p:spPr>
              <a:xfrm>
                <a:off x="1423352" y="2349787"/>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a:solidFill>
                      <a:prstClr val="white"/>
                    </a:solidFill>
                    <a:latin typeface="Tahoma" panose="020B0604030504040204" pitchFamily="34" charset="0"/>
                    <a:ea typeface="Tahoma" panose="020B0604030504040204" pitchFamily="34" charset="0"/>
                    <a:cs typeface="Tahoma" panose="020B0604030504040204" pitchFamily="34" charset="0"/>
                  </a:rPr>
                  <a:t>04</a:t>
                </a:r>
              </a:p>
            </p:txBody>
          </p:sp>
        </p:grpSp>
        <p:grpSp>
          <p:nvGrpSpPr>
            <p:cNvPr id="60" name="Group 59"/>
            <p:cNvGrpSpPr/>
            <p:nvPr/>
          </p:nvGrpSpPr>
          <p:grpSpPr>
            <a:xfrm>
              <a:off x="6406832" y="3345180"/>
              <a:ext cx="4296790" cy="1354560"/>
              <a:chOff x="1423352" y="2286000"/>
              <a:chExt cx="4296790" cy="1354560"/>
            </a:xfrm>
          </p:grpSpPr>
          <p:grpSp>
            <p:nvGrpSpPr>
              <p:cNvPr id="66" name="Group 65"/>
              <p:cNvGrpSpPr/>
              <p:nvPr/>
            </p:nvGrpSpPr>
            <p:grpSpPr>
              <a:xfrm>
                <a:off x="2436811" y="2286000"/>
                <a:ext cx="3283331" cy="1354560"/>
                <a:chOff x="783271" y="2286000"/>
                <a:chExt cx="3283331" cy="1354560"/>
              </a:xfrm>
            </p:grpSpPr>
            <p:sp>
              <p:nvSpPr>
                <p:cNvPr id="68" name="TextBox 67"/>
                <p:cNvSpPr txBox="1"/>
                <p:nvPr/>
              </p:nvSpPr>
              <p:spPr>
                <a:xfrm>
                  <a:off x="783272" y="2743201"/>
                  <a:ext cx="3283330" cy="897359"/>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Develop and execute plan for vital processes in </a:t>
                  </a:r>
                  <a:r>
                    <a:rPr lang="en-US" sz="1600" kern="0" dirty="0">
                      <a:solidFill>
                        <a:prstClr val="black">
                          <a:lumMod val="75000"/>
                          <a:lumOff val="25000"/>
                        </a:prstClr>
                      </a:solidFill>
                      <a:ea typeface="Tahoma" panose="020B0604030504040204" pitchFamily="34" charset="0"/>
                      <a:cs typeface="Tahoma" panose="020B0604030504040204" pitchFamily="34" charset="0"/>
                    </a:rPr>
                    <a:t>the case of </a:t>
                  </a:r>
                  <a:r>
                    <a:rPr lang="en-US" sz="1600" kern="0" dirty="0" smtClean="0">
                      <a:solidFill>
                        <a:prstClr val="black">
                          <a:lumMod val="75000"/>
                          <a:lumOff val="25000"/>
                        </a:prstClr>
                      </a:solidFill>
                      <a:ea typeface="Tahoma" panose="020B0604030504040204" pitchFamily="34" charset="0"/>
                      <a:cs typeface="Tahoma" panose="020B0604030504040204" pitchFamily="34" charset="0"/>
                    </a:rPr>
                    <a:t> an emergency</a:t>
                  </a:r>
                  <a:endParaRPr lang="en-US" sz="1600"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69" name="TextBox 68"/>
                <p:cNvSpPr txBox="1"/>
                <p:nvPr/>
              </p:nvSpPr>
              <p:spPr>
                <a:xfrm>
                  <a:off x="783271" y="2286000"/>
                  <a:ext cx="3124201" cy="432061"/>
                </a:xfrm>
                <a:prstGeom prst="rect">
                  <a:avLst/>
                </a:prstGeom>
                <a:noFill/>
              </p:spPr>
              <p:txBody>
                <a:bodyPr wrap="square" rtlCol="0">
                  <a:spAutoFit/>
                </a:bodyPr>
                <a:lstStyle/>
                <a:p>
                  <a:pPr defTabSz="1218987"/>
                  <a:r>
                    <a:rPr lang="en-US" sz="2000" b="1" kern="0" dirty="0" smtClean="0">
                      <a:solidFill>
                        <a:prstClr val="black">
                          <a:lumMod val="85000"/>
                          <a:lumOff val="15000"/>
                        </a:prstClr>
                      </a:solidFill>
                      <a:latin typeface="+mj-lt"/>
                      <a:ea typeface="Tahoma" panose="020B0604030504040204" pitchFamily="34" charset="0"/>
                      <a:cs typeface="Tahoma" panose="020B0604030504040204" pitchFamily="34" charset="0"/>
                    </a:rPr>
                    <a:t>Business Continuity</a:t>
                  </a:r>
                  <a:endParaRPr lang="en-US" sz="2000" b="1" kern="0" dirty="0">
                    <a:solidFill>
                      <a:prstClr val="black">
                        <a:lumMod val="85000"/>
                        <a:lumOff val="15000"/>
                      </a:prstClr>
                    </a:solidFill>
                    <a:latin typeface="+mj-lt"/>
                    <a:ea typeface="Tahoma" panose="020B0604030504040204" pitchFamily="34" charset="0"/>
                    <a:cs typeface="Tahoma" panose="020B0604030504040204" pitchFamily="34" charset="0"/>
                  </a:endParaRPr>
                </a:p>
              </p:txBody>
            </p:sp>
          </p:grpSp>
          <p:sp>
            <p:nvSpPr>
              <p:cNvPr id="67" name="Oval 66"/>
              <p:cNvSpPr/>
              <p:nvPr/>
            </p:nvSpPr>
            <p:spPr>
              <a:xfrm>
                <a:off x="1423352" y="2349787"/>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a:solidFill>
                      <a:prstClr val="white"/>
                    </a:solidFill>
                    <a:latin typeface="Tahoma" panose="020B0604030504040204" pitchFamily="34" charset="0"/>
                    <a:ea typeface="Tahoma" panose="020B0604030504040204" pitchFamily="34" charset="0"/>
                    <a:cs typeface="Tahoma" panose="020B0604030504040204" pitchFamily="34" charset="0"/>
                  </a:rPr>
                  <a:t>05</a:t>
                </a:r>
              </a:p>
            </p:txBody>
          </p:sp>
        </p:grpSp>
        <p:grpSp>
          <p:nvGrpSpPr>
            <p:cNvPr id="61" name="Group 60"/>
            <p:cNvGrpSpPr/>
            <p:nvPr/>
          </p:nvGrpSpPr>
          <p:grpSpPr>
            <a:xfrm>
              <a:off x="6406832" y="4785360"/>
              <a:ext cx="4296792" cy="1620442"/>
              <a:chOff x="1423352" y="2286000"/>
              <a:chExt cx="4296792" cy="1620442"/>
            </a:xfrm>
          </p:grpSpPr>
          <p:grpSp>
            <p:nvGrpSpPr>
              <p:cNvPr id="62" name="Group 61"/>
              <p:cNvGrpSpPr/>
              <p:nvPr/>
            </p:nvGrpSpPr>
            <p:grpSpPr>
              <a:xfrm>
                <a:off x="2436811" y="2286000"/>
                <a:ext cx="3283333" cy="1620442"/>
                <a:chOff x="783271" y="2286000"/>
                <a:chExt cx="3283333" cy="1620442"/>
              </a:xfrm>
            </p:grpSpPr>
            <p:sp>
              <p:nvSpPr>
                <p:cNvPr id="64" name="TextBox 63"/>
                <p:cNvSpPr txBox="1"/>
                <p:nvPr/>
              </p:nvSpPr>
              <p:spPr>
                <a:xfrm>
                  <a:off x="783273" y="3009084"/>
                  <a:ext cx="3283331" cy="897358"/>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Updates to position control management, job data and compensation  </a:t>
                  </a:r>
                  <a:endParaRPr lang="en-US" sz="1600"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65" name="TextBox 64"/>
                <p:cNvSpPr txBox="1"/>
                <p:nvPr/>
              </p:nvSpPr>
              <p:spPr>
                <a:xfrm>
                  <a:off x="783271" y="2286000"/>
                  <a:ext cx="3283332" cy="697945"/>
                </a:xfrm>
                <a:prstGeom prst="rect">
                  <a:avLst/>
                </a:prstGeom>
                <a:noFill/>
              </p:spPr>
              <p:txBody>
                <a:bodyPr wrap="square" rtlCol="0">
                  <a:spAutoFit/>
                </a:bodyPr>
                <a:lstStyle/>
                <a:p>
                  <a:pPr defTabSz="1218987"/>
                  <a:r>
                    <a:rPr lang="en-US" sz="2000" b="1" kern="0" dirty="0" smtClean="0">
                      <a:solidFill>
                        <a:prstClr val="black">
                          <a:lumMod val="85000"/>
                          <a:lumOff val="15000"/>
                        </a:prstClr>
                      </a:solidFill>
                      <a:latin typeface="+mj-lt"/>
                      <a:ea typeface="Tahoma" panose="020B0604030504040204" pitchFamily="34" charset="0"/>
                      <a:cs typeface="Tahoma" panose="020B0604030504040204" pitchFamily="34" charset="0"/>
                    </a:rPr>
                    <a:t>Mass Update of Records</a:t>
                  </a:r>
                </a:p>
                <a:p>
                  <a:pPr defTabSz="1218987"/>
                  <a:r>
                    <a:rPr lang="en-US" sz="1600" b="1" kern="0" dirty="0" smtClean="0">
                      <a:solidFill>
                        <a:prstClr val="black">
                          <a:lumMod val="85000"/>
                          <a:lumOff val="15000"/>
                        </a:prstClr>
                      </a:solidFill>
                      <a:latin typeface="+mj-lt"/>
                      <a:ea typeface="Tahoma" panose="020B0604030504040204" pitchFamily="34" charset="0"/>
                      <a:cs typeface="Tahoma" panose="020B0604030504040204" pitchFamily="34" charset="0"/>
                    </a:rPr>
                    <a:t>(WFA, BN, PY)</a:t>
                  </a:r>
                  <a:endParaRPr lang="en-US" sz="1400" b="1" kern="0" dirty="0">
                    <a:solidFill>
                      <a:prstClr val="black">
                        <a:lumMod val="85000"/>
                        <a:lumOff val="15000"/>
                      </a:prstClr>
                    </a:solidFill>
                    <a:latin typeface="+mj-lt"/>
                    <a:ea typeface="Tahoma" panose="020B0604030504040204" pitchFamily="34" charset="0"/>
                    <a:cs typeface="Tahoma" panose="020B0604030504040204" pitchFamily="34" charset="0"/>
                  </a:endParaRPr>
                </a:p>
              </p:txBody>
            </p:sp>
          </p:grpSp>
          <p:sp>
            <p:nvSpPr>
              <p:cNvPr id="63" name="Oval 62"/>
              <p:cNvSpPr/>
              <p:nvPr/>
            </p:nvSpPr>
            <p:spPr>
              <a:xfrm>
                <a:off x="1423352" y="2349787"/>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a:solidFill>
                      <a:prstClr val="white"/>
                    </a:solidFill>
                    <a:latin typeface="Tahoma" panose="020B0604030504040204" pitchFamily="34" charset="0"/>
                    <a:ea typeface="Tahoma" panose="020B0604030504040204" pitchFamily="34" charset="0"/>
                    <a:cs typeface="Tahoma" panose="020B0604030504040204" pitchFamily="34" charset="0"/>
                  </a:rPr>
                  <a:t>06</a:t>
                </a:r>
              </a:p>
            </p:txBody>
          </p:sp>
        </p:grpSp>
      </p:grpSp>
      <p:sp>
        <p:nvSpPr>
          <p:cNvPr id="2" name="Title 1"/>
          <p:cNvSpPr>
            <a:spLocks noGrp="1"/>
          </p:cNvSpPr>
          <p:nvPr>
            <p:ph type="title"/>
          </p:nvPr>
        </p:nvSpPr>
        <p:spPr/>
        <p:txBody>
          <a:bodyPr/>
          <a:lstStyle/>
          <a:p>
            <a:r>
              <a:rPr lang="en-US" dirty="0" smtClean="0"/>
              <a:t>Our Core Services</a:t>
            </a:r>
            <a:endParaRPr lang="en-US" dirty="0"/>
          </a:p>
        </p:txBody>
      </p:sp>
    </p:spTree>
    <p:extLst>
      <p:ext uri="{BB962C8B-B14F-4D97-AF65-F5344CB8AC3E}">
        <p14:creationId xmlns:p14="http://schemas.microsoft.com/office/powerpoint/2010/main" val="1931526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631678" y="1450658"/>
            <a:ext cx="8230382" cy="4637006"/>
            <a:chOff x="1423352" y="1905000"/>
            <a:chExt cx="9668153" cy="5007304"/>
          </a:xfrm>
        </p:grpSpPr>
        <p:grpSp>
          <p:nvGrpSpPr>
            <p:cNvPr id="39" name="Group 38"/>
            <p:cNvGrpSpPr/>
            <p:nvPr/>
          </p:nvGrpSpPr>
          <p:grpSpPr>
            <a:xfrm>
              <a:off x="1423352" y="1905000"/>
              <a:ext cx="4825585" cy="1354559"/>
              <a:chOff x="1423352" y="2286000"/>
              <a:chExt cx="4825585" cy="1354559"/>
            </a:xfrm>
          </p:grpSpPr>
          <p:grpSp>
            <p:nvGrpSpPr>
              <p:cNvPr id="82" name="Group 81"/>
              <p:cNvGrpSpPr/>
              <p:nvPr/>
            </p:nvGrpSpPr>
            <p:grpSpPr>
              <a:xfrm>
                <a:off x="2436812" y="2286000"/>
                <a:ext cx="3812125" cy="1354559"/>
                <a:chOff x="783272" y="2286000"/>
                <a:chExt cx="3812125" cy="1354559"/>
              </a:xfrm>
            </p:grpSpPr>
            <p:sp>
              <p:nvSpPr>
                <p:cNvPr id="84" name="TextBox 83"/>
                <p:cNvSpPr txBox="1"/>
                <p:nvPr/>
              </p:nvSpPr>
              <p:spPr>
                <a:xfrm>
                  <a:off x="783272" y="2743201"/>
                  <a:ext cx="3403358" cy="897358"/>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Inquiry communication and tracking; notifications to locations/employees via email  </a:t>
                  </a:r>
                  <a:endParaRPr lang="en-US" sz="1600"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85" name="TextBox 84"/>
                <p:cNvSpPr txBox="1"/>
                <p:nvPr/>
              </p:nvSpPr>
              <p:spPr>
                <a:xfrm>
                  <a:off x="783272" y="2286000"/>
                  <a:ext cx="3812125" cy="432062"/>
                </a:xfrm>
                <a:prstGeom prst="rect">
                  <a:avLst/>
                </a:prstGeom>
                <a:noFill/>
              </p:spPr>
              <p:txBody>
                <a:bodyPr wrap="square" rtlCol="0">
                  <a:spAutoFit/>
                </a:bodyPr>
                <a:lstStyle/>
                <a:p>
                  <a:pPr defTabSz="1218987"/>
                  <a:r>
                    <a:rPr lang="en-US" sz="2000" b="1" kern="0" dirty="0" smtClean="0">
                      <a:solidFill>
                        <a:prstClr val="black">
                          <a:lumMod val="85000"/>
                          <a:lumOff val="15000"/>
                        </a:prstClr>
                      </a:solidFill>
                      <a:ea typeface="Tahoma" panose="020B0604030504040204" pitchFamily="34" charset="0"/>
                      <a:cs typeface="Tahoma" panose="020B0604030504040204" pitchFamily="34" charset="0"/>
                    </a:rPr>
                    <a:t>Customer Service Tool </a:t>
                  </a:r>
                  <a:r>
                    <a:rPr lang="en-US" sz="1600" b="1" kern="0" dirty="0" smtClean="0">
                      <a:solidFill>
                        <a:prstClr val="black">
                          <a:lumMod val="85000"/>
                          <a:lumOff val="15000"/>
                        </a:prstClr>
                      </a:solidFill>
                      <a:ea typeface="Tahoma" panose="020B0604030504040204" pitchFamily="34" charset="0"/>
                      <a:cs typeface="Tahoma" panose="020B0604030504040204" pitchFamily="34" charset="0"/>
                    </a:rPr>
                    <a:t>(ES, PR)</a:t>
                  </a:r>
                  <a:endParaRPr lang="en-US" sz="2000" b="1" kern="0" dirty="0">
                    <a:solidFill>
                      <a:prstClr val="black">
                        <a:lumMod val="85000"/>
                        <a:lumOff val="15000"/>
                      </a:prstClr>
                    </a:solidFill>
                    <a:ea typeface="Tahoma" panose="020B0604030504040204" pitchFamily="34" charset="0"/>
                    <a:cs typeface="Tahoma" panose="020B0604030504040204" pitchFamily="34" charset="0"/>
                  </a:endParaRPr>
                </a:p>
              </p:txBody>
            </p:sp>
          </p:grpSp>
          <p:sp>
            <p:nvSpPr>
              <p:cNvPr id="83" name="Oval 82"/>
              <p:cNvSpPr/>
              <p:nvPr/>
            </p:nvSpPr>
            <p:spPr>
              <a:xfrm>
                <a:off x="1423352" y="234978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smtClean="0">
                    <a:solidFill>
                      <a:prstClr val="white"/>
                    </a:solidFill>
                    <a:latin typeface="Tahoma" panose="020B0604030504040204" pitchFamily="34" charset="0"/>
                    <a:ea typeface="Tahoma" panose="020B0604030504040204" pitchFamily="34" charset="0"/>
                    <a:cs typeface="Tahoma" panose="020B0604030504040204" pitchFamily="34" charset="0"/>
                  </a:rPr>
                  <a:t>07</a:t>
                </a: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0" name="Group 39"/>
            <p:cNvGrpSpPr/>
            <p:nvPr/>
          </p:nvGrpSpPr>
          <p:grpSpPr>
            <a:xfrm>
              <a:off x="1423352" y="3345180"/>
              <a:ext cx="4416818" cy="1886326"/>
              <a:chOff x="1423352" y="2286000"/>
              <a:chExt cx="4416818" cy="1886326"/>
            </a:xfrm>
          </p:grpSpPr>
          <p:grpSp>
            <p:nvGrpSpPr>
              <p:cNvPr id="78" name="Group 77"/>
              <p:cNvGrpSpPr/>
              <p:nvPr/>
            </p:nvGrpSpPr>
            <p:grpSpPr>
              <a:xfrm>
                <a:off x="2436812" y="2286000"/>
                <a:ext cx="3403358" cy="1886326"/>
                <a:chOff x="783272" y="2286000"/>
                <a:chExt cx="3403358" cy="1886326"/>
              </a:xfrm>
            </p:grpSpPr>
            <p:sp>
              <p:nvSpPr>
                <p:cNvPr id="80" name="TextBox 79"/>
                <p:cNvSpPr txBox="1"/>
                <p:nvPr/>
              </p:nvSpPr>
              <p:spPr>
                <a:xfrm>
                  <a:off x="783272" y="2743201"/>
                  <a:ext cx="3403358" cy="1429125"/>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Assist </a:t>
                  </a:r>
                  <a:r>
                    <a:rPr lang="en-US" sz="1600" kern="0" dirty="0">
                      <a:solidFill>
                        <a:prstClr val="black">
                          <a:lumMod val="75000"/>
                          <a:lumOff val="25000"/>
                        </a:prstClr>
                      </a:solidFill>
                      <a:ea typeface="Tahoma" panose="020B0604030504040204" pitchFamily="34" charset="0"/>
                      <a:cs typeface="Tahoma" panose="020B0604030504040204" pitchFamily="34" charset="0"/>
                    </a:rPr>
                    <a:t>locations with funding </a:t>
                  </a:r>
                  <a:r>
                    <a:rPr lang="en-US" sz="1600" kern="0" dirty="0" smtClean="0">
                      <a:solidFill>
                        <a:prstClr val="black">
                          <a:lumMod val="75000"/>
                          <a:lumOff val="25000"/>
                        </a:prstClr>
                      </a:solidFill>
                      <a:ea typeface="Tahoma" panose="020B0604030504040204" pitchFamily="34" charset="0"/>
                      <a:cs typeface="Tahoma" panose="020B0604030504040204" pitchFamily="34" charset="0"/>
                    </a:rPr>
                    <a:t>entry and general configuration</a:t>
                  </a:r>
                </a:p>
                <a:p>
                  <a:pPr defTabSz="1218987"/>
                  <a:endParaRPr lang="en-US" sz="1600" kern="0" dirty="0">
                    <a:solidFill>
                      <a:prstClr val="black">
                        <a:lumMod val="75000"/>
                        <a:lumOff val="25000"/>
                      </a:prstClr>
                    </a:solidFill>
                    <a:ea typeface="Tahoma" panose="020B0604030504040204" pitchFamily="34" charset="0"/>
                    <a:cs typeface="Tahoma" panose="020B0604030504040204" pitchFamily="34" charset="0"/>
                  </a:endParaRPr>
                </a:p>
                <a:p>
                  <a:pPr defTabSz="1218987"/>
                  <a:endParaRPr lang="en-US" sz="1600" kern="0" dirty="0">
                    <a:solidFill>
                      <a:prstClr val="black">
                        <a:lumMod val="75000"/>
                        <a:lumOff val="25000"/>
                      </a:prstClr>
                    </a:solidFill>
                    <a:ea typeface="Tahoma" panose="020B0604030504040204" pitchFamily="34" charset="0"/>
                    <a:cs typeface="Tahoma" panose="020B0604030504040204" pitchFamily="34" charset="0"/>
                  </a:endParaRPr>
                </a:p>
                <a:p>
                  <a:pPr defTabSz="1218987"/>
                  <a:r>
                    <a:rPr lang="en-US" sz="1600" kern="0" dirty="0" smtClean="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 </a:t>
                  </a:r>
                  <a:endParaRPr lang="en-US" sz="1600" kern="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81" name="TextBox 80"/>
                <p:cNvSpPr txBox="1"/>
                <p:nvPr/>
              </p:nvSpPr>
              <p:spPr>
                <a:xfrm>
                  <a:off x="783272" y="2286000"/>
                  <a:ext cx="3403358" cy="432062"/>
                </a:xfrm>
                <a:prstGeom prst="rect">
                  <a:avLst/>
                </a:prstGeom>
                <a:noFill/>
              </p:spPr>
              <p:txBody>
                <a:bodyPr wrap="square" rtlCol="0">
                  <a:spAutoFit/>
                </a:bodyPr>
                <a:lstStyle/>
                <a:p>
                  <a:pPr defTabSz="1218987"/>
                  <a:r>
                    <a:rPr lang="en-US" sz="2000" b="1" kern="0" dirty="0" smtClean="0">
                      <a:solidFill>
                        <a:prstClr val="black">
                          <a:lumMod val="85000"/>
                          <a:lumOff val="15000"/>
                        </a:prstClr>
                      </a:solidFill>
                      <a:ea typeface="Tahoma" panose="020B0604030504040204" pitchFamily="34" charset="0"/>
                      <a:cs typeface="Tahoma" panose="020B0604030504040204" pitchFamily="34" charset="0"/>
                    </a:rPr>
                    <a:t>General Ledger </a:t>
                  </a:r>
                  <a:r>
                    <a:rPr lang="en-US" sz="1600" b="1" kern="0" dirty="0" smtClean="0">
                      <a:solidFill>
                        <a:prstClr val="black">
                          <a:lumMod val="85000"/>
                          <a:lumOff val="15000"/>
                        </a:prstClr>
                      </a:solidFill>
                      <a:ea typeface="Tahoma" panose="020B0604030504040204" pitchFamily="34" charset="0"/>
                      <a:cs typeface="Tahoma" panose="020B0604030504040204" pitchFamily="34" charset="0"/>
                    </a:rPr>
                    <a:t>(FN, PY, BN)</a:t>
                  </a:r>
                  <a:endParaRPr lang="en-US" sz="2000" b="1" kern="0" dirty="0">
                    <a:solidFill>
                      <a:prstClr val="black">
                        <a:lumMod val="85000"/>
                        <a:lumOff val="15000"/>
                      </a:prstClr>
                    </a:solidFill>
                    <a:ea typeface="Tahoma" panose="020B0604030504040204" pitchFamily="34" charset="0"/>
                    <a:cs typeface="Tahoma" panose="020B0604030504040204" pitchFamily="34" charset="0"/>
                  </a:endParaRPr>
                </a:p>
              </p:txBody>
            </p:sp>
          </p:grpSp>
          <p:sp>
            <p:nvSpPr>
              <p:cNvPr id="79" name="Oval 78"/>
              <p:cNvSpPr/>
              <p:nvPr/>
            </p:nvSpPr>
            <p:spPr>
              <a:xfrm>
                <a:off x="1423352" y="2349787"/>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smtClean="0">
                    <a:solidFill>
                      <a:prstClr val="white"/>
                    </a:solidFill>
                    <a:latin typeface="Tahoma" panose="020B0604030504040204" pitchFamily="34" charset="0"/>
                    <a:ea typeface="Tahoma" panose="020B0604030504040204" pitchFamily="34" charset="0"/>
                    <a:cs typeface="Tahoma" panose="020B0604030504040204" pitchFamily="34" charset="0"/>
                  </a:rPr>
                  <a:t>08</a:t>
                </a: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1" name="Group 40"/>
            <p:cNvGrpSpPr/>
            <p:nvPr/>
          </p:nvGrpSpPr>
          <p:grpSpPr>
            <a:xfrm>
              <a:off x="1423352" y="4785360"/>
              <a:ext cx="4825585" cy="2126944"/>
              <a:chOff x="1423352" y="2286000"/>
              <a:chExt cx="4825585" cy="2126944"/>
            </a:xfrm>
          </p:grpSpPr>
          <p:grpSp>
            <p:nvGrpSpPr>
              <p:cNvPr id="74" name="Group 73"/>
              <p:cNvGrpSpPr/>
              <p:nvPr/>
            </p:nvGrpSpPr>
            <p:grpSpPr>
              <a:xfrm>
                <a:off x="2436811" y="2286000"/>
                <a:ext cx="3812126" cy="2126944"/>
                <a:chOff x="783271" y="2286000"/>
                <a:chExt cx="3812126" cy="2126944"/>
              </a:xfrm>
            </p:grpSpPr>
            <p:sp>
              <p:nvSpPr>
                <p:cNvPr id="76" name="TextBox 75"/>
                <p:cNvSpPr txBox="1"/>
                <p:nvPr/>
              </p:nvSpPr>
              <p:spPr>
                <a:xfrm>
                  <a:off x="783272" y="2983819"/>
                  <a:ext cx="3562490" cy="1429125"/>
                </a:xfrm>
                <a:prstGeom prst="rect">
                  <a:avLst/>
                </a:prstGeom>
                <a:noFill/>
              </p:spPr>
              <p:txBody>
                <a:bodyPr wrap="square" rtlCol="0">
                  <a:spAutoFit/>
                </a:bodyPr>
                <a:lstStyle/>
                <a:p>
                  <a:pPr defTabSz="1218987"/>
                  <a:r>
                    <a:rPr lang="en-US" sz="1600" kern="0" dirty="0">
                      <a:solidFill>
                        <a:prstClr val="black">
                          <a:lumMod val="75000"/>
                          <a:lumOff val="25000"/>
                        </a:prstClr>
                      </a:solidFill>
                      <a:ea typeface="Tahoma" panose="020B0604030504040204" pitchFamily="34" charset="0"/>
                      <a:cs typeface="Tahoma" panose="020B0604030504040204" pitchFamily="34" charset="0"/>
                    </a:rPr>
                    <a:t>B</a:t>
                  </a:r>
                  <a:r>
                    <a:rPr lang="en-US" sz="1600" kern="0" dirty="0" smtClean="0">
                      <a:solidFill>
                        <a:prstClr val="black">
                          <a:lumMod val="75000"/>
                          <a:lumOff val="25000"/>
                        </a:prstClr>
                      </a:solidFill>
                      <a:ea typeface="Tahoma" panose="020B0604030504040204" pitchFamily="34" charset="0"/>
                      <a:cs typeface="Tahoma" panose="020B0604030504040204" pitchFamily="34" charset="0"/>
                    </a:rPr>
                    <a:t>ank </a:t>
                  </a:r>
                  <a:r>
                    <a:rPr lang="en-US" sz="1600" kern="0" dirty="0">
                      <a:solidFill>
                        <a:prstClr val="black">
                          <a:lumMod val="75000"/>
                          <a:lumOff val="25000"/>
                        </a:prstClr>
                      </a:solidFill>
                      <a:ea typeface="Tahoma" panose="020B0604030504040204" pitchFamily="34" charset="0"/>
                      <a:cs typeface="Tahoma" panose="020B0604030504040204" pitchFamily="34" charset="0"/>
                    </a:rPr>
                    <a:t>reconciliations, </a:t>
                  </a:r>
                  <a:r>
                    <a:rPr lang="en-US" sz="1600" kern="0" dirty="0" smtClean="0">
                      <a:solidFill>
                        <a:prstClr val="black">
                          <a:lumMod val="75000"/>
                          <a:lumOff val="25000"/>
                        </a:prstClr>
                      </a:solidFill>
                      <a:ea typeface="Tahoma" panose="020B0604030504040204" pitchFamily="34" charset="0"/>
                      <a:cs typeface="Tahoma" panose="020B0604030504040204" pitchFamily="34" charset="0"/>
                    </a:rPr>
                    <a:t>salaries and wages</a:t>
                  </a:r>
                  <a:r>
                    <a:rPr lang="en-US" sz="1600" kern="0" dirty="0">
                      <a:solidFill>
                        <a:prstClr val="black">
                          <a:lumMod val="75000"/>
                          <a:lumOff val="25000"/>
                        </a:prstClr>
                      </a:solidFill>
                      <a:ea typeface="Tahoma" panose="020B0604030504040204" pitchFamily="34" charset="0"/>
                      <a:cs typeface="Tahoma" panose="020B0604030504040204" pitchFamily="34" charset="0"/>
                    </a:rPr>
                    <a:t>, payroll adjustment clearing account, </a:t>
                  </a:r>
                  <a:r>
                    <a:rPr lang="en-US" sz="1600" kern="0" dirty="0" smtClean="0">
                      <a:solidFill>
                        <a:prstClr val="black">
                          <a:lumMod val="75000"/>
                          <a:lumOff val="25000"/>
                        </a:prstClr>
                      </a:solidFill>
                      <a:ea typeface="Tahoma" panose="020B0604030504040204" pitchFamily="34" charset="0"/>
                      <a:cs typeface="Tahoma" panose="020B0604030504040204" pitchFamily="34" charset="0"/>
                    </a:rPr>
                    <a:t>garnishments</a:t>
                  </a:r>
                  <a:r>
                    <a:rPr lang="en-US" sz="1600" kern="0" dirty="0">
                      <a:solidFill>
                        <a:prstClr val="black">
                          <a:lumMod val="75000"/>
                          <a:lumOff val="25000"/>
                        </a:prstClr>
                      </a:solidFill>
                      <a:ea typeface="Tahoma" panose="020B0604030504040204" pitchFamily="34" charset="0"/>
                      <a:cs typeface="Tahoma" panose="020B0604030504040204" pitchFamily="34" charset="0"/>
                    </a:rPr>
                    <a:t>, </a:t>
                  </a:r>
                  <a:r>
                    <a:rPr lang="en-US" sz="1600" kern="0" dirty="0" smtClean="0">
                      <a:solidFill>
                        <a:prstClr val="black">
                          <a:lumMod val="75000"/>
                          <a:lumOff val="25000"/>
                        </a:prstClr>
                      </a:solidFill>
                      <a:ea typeface="Tahoma" panose="020B0604030504040204" pitchFamily="34" charset="0"/>
                      <a:cs typeface="Tahoma" panose="020B0604030504040204" pitchFamily="34" charset="0"/>
                    </a:rPr>
                    <a:t>tax, benefits </a:t>
                  </a:r>
                  <a:r>
                    <a:rPr lang="en-US" sz="1400" i="1" kern="0" dirty="0">
                      <a:solidFill>
                        <a:prstClr val="black">
                          <a:lumMod val="75000"/>
                          <a:lumOff val="25000"/>
                        </a:prstClr>
                      </a:solidFill>
                      <a:ea typeface="Tahoma" panose="020B0604030504040204" pitchFamily="34" charset="0"/>
                      <a:cs typeface="Tahoma" panose="020B0604030504040204" pitchFamily="34" charset="0"/>
                    </a:rPr>
                    <a:t>(BPA, HSA, FSA)</a:t>
                  </a:r>
                  <a:r>
                    <a:rPr lang="en-US" sz="1600" kern="0" dirty="0">
                      <a:solidFill>
                        <a:prstClr val="black">
                          <a:lumMod val="75000"/>
                          <a:lumOff val="25000"/>
                        </a:prstClr>
                      </a:solidFill>
                      <a:ea typeface="Tahoma" panose="020B0604030504040204" pitchFamily="34" charset="0"/>
                      <a:cs typeface="Tahoma" panose="020B0604030504040204" pitchFamily="34" charset="0"/>
                    </a:rPr>
                    <a:t>, composite benefit rate, </a:t>
                  </a:r>
                  <a:r>
                    <a:rPr lang="en-US" sz="1600" kern="0" dirty="0" smtClean="0">
                      <a:solidFill>
                        <a:prstClr val="black">
                          <a:lumMod val="75000"/>
                          <a:lumOff val="25000"/>
                        </a:prstClr>
                      </a:solidFill>
                      <a:ea typeface="Tahoma" panose="020B0604030504040204" pitchFamily="34" charset="0"/>
                      <a:cs typeface="Tahoma" panose="020B0604030504040204" pitchFamily="34" charset="0"/>
                    </a:rPr>
                    <a:t>etc.</a:t>
                  </a:r>
                  <a:endParaRPr lang="en-US" sz="1600"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77" name="TextBox 76"/>
                <p:cNvSpPr txBox="1"/>
                <p:nvPr/>
              </p:nvSpPr>
              <p:spPr>
                <a:xfrm>
                  <a:off x="783271" y="2286000"/>
                  <a:ext cx="3812126" cy="697945"/>
                </a:xfrm>
                <a:prstGeom prst="rect">
                  <a:avLst/>
                </a:prstGeom>
                <a:noFill/>
              </p:spPr>
              <p:txBody>
                <a:bodyPr wrap="square" rtlCol="0">
                  <a:spAutoFit/>
                </a:bodyPr>
                <a:lstStyle/>
                <a:p>
                  <a:pPr defTabSz="1218987"/>
                  <a:r>
                    <a:rPr lang="en-US" sz="2000" b="1" kern="0" dirty="0" smtClean="0">
                      <a:solidFill>
                        <a:prstClr val="black">
                          <a:lumMod val="85000"/>
                          <a:lumOff val="15000"/>
                        </a:prstClr>
                      </a:solidFill>
                      <a:latin typeface="+mj-lt"/>
                      <a:ea typeface="Tahoma" panose="020B0604030504040204" pitchFamily="34" charset="0"/>
                      <a:cs typeface="Tahoma" panose="020B0604030504040204" pitchFamily="34" charset="0"/>
                    </a:rPr>
                    <a:t>Account Reconciliations </a:t>
                  </a:r>
                </a:p>
                <a:p>
                  <a:pPr defTabSz="1218987"/>
                  <a:r>
                    <a:rPr lang="en-US" sz="1600" b="1" kern="0" dirty="0" smtClean="0">
                      <a:solidFill>
                        <a:prstClr val="black">
                          <a:lumMod val="85000"/>
                          <a:lumOff val="15000"/>
                        </a:prstClr>
                      </a:solidFill>
                      <a:latin typeface="+mj-lt"/>
                      <a:ea typeface="Tahoma" panose="020B0604030504040204" pitchFamily="34" charset="0"/>
                      <a:cs typeface="Tahoma" panose="020B0604030504040204" pitchFamily="34" charset="0"/>
                    </a:rPr>
                    <a:t>(FN, PY)</a:t>
                  </a:r>
                  <a:endParaRPr lang="en-US" sz="1600" b="1" kern="0" dirty="0">
                    <a:solidFill>
                      <a:prstClr val="black">
                        <a:lumMod val="85000"/>
                        <a:lumOff val="15000"/>
                      </a:prstClr>
                    </a:solidFill>
                    <a:latin typeface="+mj-lt"/>
                    <a:ea typeface="Tahoma" panose="020B0604030504040204" pitchFamily="34" charset="0"/>
                    <a:cs typeface="Tahoma" panose="020B0604030504040204" pitchFamily="34" charset="0"/>
                  </a:endParaRPr>
                </a:p>
              </p:txBody>
            </p:sp>
          </p:grpSp>
          <p:sp>
            <p:nvSpPr>
              <p:cNvPr id="75" name="Oval 74"/>
              <p:cNvSpPr/>
              <p:nvPr/>
            </p:nvSpPr>
            <p:spPr>
              <a:xfrm>
                <a:off x="1423352" y="2349787"/>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smtClean="0">
                    <a:solidFill>
                      <a:prstClr val="white"/>
                    </a:solidFill>
                    <a:latin typeface="Tahoma" panose="020B0604030504040204" pitchFamily="34" charset="0"/>
                    <a:ea typeface="Tahoma" panose="020B0604030504040204" pitchFamily="34" charset="0"/>
                    <a:cs typeface="Tahoma" panose="020B0604030504040204" pitchFamily="34" charset="0"/>
                  </a:rPr>
                  <a:t>09</a:t>
                </a: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9" name="Group 58"/>
            <p:cNvGrpSpPr/>
            <p:nvPr/>
          </p:nvGrpSpPr>
          <p:grpSpPr>
            <a:xfrm>
              <a:off x="6406832" y="1905000"/>
              <a:ext cx="4137660" cy="1354558"/>
              <a:chOff x="1423352" y="2286000"/>
              <a:chExt cx="4137660" cy="1354558"/>
            </a:xfrm>
          </p:grpSpPr>
          <p:grpSp>
            <p:nvGrpSpPr>
              <p:cNvPr id="70" name="Group 69"/>
              <p:cNvGrpSpPr/>
              <p:nvPr/>
            </p:nvGrpSpPr>
            <p:grpSpPr>
              <a:xfrm>
                <a:off x="2436812" y="2286000"/>
                <a:ext cx="3124200" cy="1354558"/>
                <a:chOff x="783272" y="2286000"/>
                <a:chExt cx="3124200" cy="1354558"/>
              </a:xfrm>
            </p:grpSpPr>
            <p:sp>
              <p:nvSpPr>
                <p:cNvPr id="72" name="TextBox 71"/>
                <p:cNvSpPr txBox="1"/>
                <p:nvPr/>
              </p:nvSpPr>
              <p:spPr>
                <a:xfrm>
                  <a:off x="783272" y="2743200"/>
                  <a:ext cx="3124200" cy="897358"/>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Prepare and post monthly entries relative to payroll and  benefits processes</a:t>
                  </a:r>
                  <a:endParaRPr lang="en-US" sz="1600"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73" name="TextBox 72"/>
                <p:cNvSpPr txBox="1"/>
                <p:nvPr/>
              </p:nvSpPr>
              <p:spPr>
                <a:xfrm>
                  <a:off x="783272" y="2286000"/>
                  <a:ext cx="3124200" cy="432062"/>
                </a:xfrm>
                <a:prstGeom prst="rect">
                  <a:avLst/>
                </a:prstGeom>
                <a:noFill/>
              </p:spPr>
              <p:txBody>
                <a:bodyPr wrap="square" rtlCol="0">
                  <a:spAutoFit/>
                </a:bodyPr>
                <a:lstStyle/>
                <a:p>
                  <a:pPr defTabSz="1218987"/>
                  <a:r>
                    <a:rPr lang="en-US" sz="2000" b="1" kern="0" dirty="0" smtClean="0">
                      <a:solidFill>
                        <a:prstClr val="black">
                          <a:lumMod val="85000"/>
                          <a:lumOff val="15000"/>
                        </a:prstClr>
                      </a:solidFill>
                      <a:latin typeface="+mj-lt"/>
                      <a:ea typeface="Tahoma" panose="020B0604030504040204" pitchFamily="34" charset="0"/>
                      <a:cs typeface="Tahoma" panose="020B0604030504040204" pitchFamily="34" charset="0"/>
                    </a:rPr>
                    <a:t>Journal Entries </a:t>
                  </a:r>
                  <a:r>
                    <a:rPr lang="en-US" sz="1600" b="1" kern="0" dirty="0" smtClean="0">
                      <a:solidFill>
                        <a:prstClr val="black">
                          <a:lumMod val="85000"/>
                          <a:lumOff val="15000"/>
                        </a:prstClr>
                      </a:solidFill>
                      <a:latin typeface="+mj-lt"/>
                      <a:ea typeface="Tahoma" panose="020B0604030504040204" pitchFamily="34" charset="0"/>
                      <a:cs typeface="Tahoma" panose="020B0604030504040204" pitchFamily="34" charset="0"/>
                    </a:rPr>
                    <a:t>(FN, PY)</a:t>
                  </a:r>
                  <a:endParaRPr lang="en-US" sz="1600" b="1" kern="0" dirty="0">
                    <a:solidFill>
                      <a:prstClr val="black">
                        <a:lumMod val="85000"/>
                        <a:lumOff val="15000"/>
                      </a:prstClr>
                    </a:solidFill>
                    <a:latin typeface="+mj-lt"/>
                    <a:ea typeface="Tahoma" panose="020B0604030504040204" pitchFamily="34" charset="0"/>
                    <a:cs typeface="Tahoma" panose="020B0604030504040204" pitchFamily="34" charset="0"/>
                  </a:endParaRPr>
                </a:p>
              </p:txBody>
            </p:sp>
          </p:grpSp>
          <p:sp>
            <p:nvSpPr>
              <p:cNvPr id="71" name="Oval 70"/>
              <p:cNvSpPr/>
              <p:nvPr/>
            </p:nvSpPr>
            <p:spPr>
              <a:xfrm>
                <a:off x="1423352" y="2349787"/>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smtClean="0">
                    <a:solidFill>
                      <a:prstClr val="white"/>
                    </a:solidFill>
                    <a:latin typeface="Tahoma" panose="020B0604030504040204" pitchFamily="34" charset="0"/>
                    <a:ea typeface="Tahoma" panose="020B0604030504040204" pitchFamily="34" charset="0"/>
                    <a:cs typeface="Tahoma" panose="020B0604030504040204" pitchFamily="34" charset="0"/>
                  </a:rPr>
                  <a:t>10</a:t>
                </a: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0" name="Group 59"/>
            <p:cNvGrpSpPr/>
            <p:nvPr/>
          </p:nvGrpSpPr>
          <p:grpSpPr>
            <a:xfrm>
              <a:off x="6406832" y="3345180"/>
              <a:ext cx="4137660" cy="1354558"/>
              <a:chOff x="1423352" y="2286000"/>
              <a:chExt cx="4137660" cy="1354558"/>
            </a:xfrm>
          </p:grpSpPr>
          <p:grpSp>
            <p:nvGrpSpPr>
              <p:cNvPr id="66" name="Group 65"/>
              <p:cNvGrpSpPr/>
              <p:nvPr/>
            </p:nvGrpSpPr>
            <p:grpSpPr>
              <a:xfrm>
                <a:off x="2436811" y="2286000"/>
                <a:ext cx="3124201" cy="1354558"/>
                <a:chOff x="783271" y="2286000"/>
                <a:chExt cx="3124201" cy="1354558"/>
              </a:xfrm>
            </p:grpSpPr>
            <p:sp>
              <p:nvSpPr>
                <p:cNvPr id="68" name="TextBox 67"/>
                <p:cNvSpPr txBox="1"/>
                <p:nvPr/>
              </p:nvSpPr>
              <p:spPr>
                <a:xfrm>
                  <a:off x="783273" y="2743200"/>
                  <a:ext cx="3124199" cy="897358"/>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Calculation of entries to clear intercampus transfers and  reclassification entries</a:t>
                  </a:r>
                  <a:endParaRPr lang="en-US" sz="1600"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69" name="TextBox 68"/>
                <p:cNvSpPr txBox="1"/>
                <p:nvPr/>
              </p:nvSpPr>
              <p:spPr>
                <a:xfrm>
                  <a:off x="783271" y="2286000"/>
                  <a:ext cx="3124201" cy="432062"/>
                </a:xfrm>
                <a:prstGeom prst="rect">
                  <a:avLst/>
                </a:prstGeom>
                <a:noFill/>
              </p:spPr>
              <p:txBody>
                <a:bodyPr wrap="square" rtlCol="0">
                  <a:spAutoFit/>
                </a:bodyPr>
                <a:lstStyle/>
                <a:p>
                  <a:pPr defTabSz="1218987"/>
                  <a:r>
                    <a:rPr lang="en-US" sz="2000" b="1" kern="0" dirty="0" smtClean="0">
                      <a:solidFill>
                        <a:prstClr val="black">
                          <a:lumMod val="85000"/>
                          <a:lumOff val="15000"/>
                        </a:prstClr>
                      </a:solidFill>
                      <a:latin typeface="+mj-lt"/>
                      <a:ea typeface="Tahoma" panose="020B0604030504040204" pitchFamily="34" charset="0"/>
                      <a:cs typeface="Tahoma" panose="020B0604030504040204" pitchFamily="34" charset="0"/>
                    </a:rPr>
                    <a:t>Financial Control </a:t>
                  </a:r>
                  <a:r>
                    <a:rPr lang="en-US" sz="1600" b="1" kern="0" dirty="0" smtClean="0">
                      <a:solidFill>
                        <a:prstClr val="black">
                          <a:lumMod val="85000"/>
                          <a:lumOff val="15000"/>
                        </a:prstClr>
                      </a:solidFill>
                      <a:latin typeface="+mj-lt"/>
                      <a:ea typeface="Tahoma" panose="020B0604030504040204" pitchFamily="34" charset="0"/>
                      <a:cs typeface="Tahoma" panose="020B0604030504040204" pitchFamily="34" charset="0"/>
                    </a:rPr>
                    <a:t>(FN)</a:t>
                  </a:r>
                  <a:endParaRPr lang="en-US" sz="1600" b="1" kern="0" dirty="0">
                    <a:solidFill>
                      <a:prstClr val="black">
                        <a:lumMod val="85000"/>
                        <a:lumOff val="15000"/>
                      </a:prstClr>
                    </a:solidFill>
                    <a:latin typeface="+mj-lt"/>
                    <a:ea typeface="Tahoma" panose="020B0604030504040204" pitchFamily="34" charset="0"/>
                    <a:cs typeface="Tahoma" panose="020B0604030504040204" pitchFamily="34" charset="0"/>
                  </a:endParaRPr>
                </a:p>
              </p:txBody>
            </p:sp>
          </p:grpSp>
          <p:sp>
            <p:nvSpPr>
              <p:cNvPr id="67" name="Oval 66"/>
              <p:cNvSpPr/>
              <p:nvPr/>
            </p:nvSpPr>
            <p:spPr>
              <a:xfrm>
                <a:off x="1423352" y="2349787"/>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smtClean="0">
                    <a:solidFill>
                      <a:prstClr val="white"/>
                    </a:solidFill>
                    <a:latin typeface="Tahoma" panose="020B0604030504040204" pitchFamily="34" charset="0"/>
                    <a:ea typeface="Tahoma" panose="020B0604030504040204" pitchFamily="34" charset="0"/>
                    <a:cs typeface="Tahoma" panose="020B0604030504040204" pitchFamily="34" charset="0"/>
                  </a:rPr>
                  <a:t>11</a:t>
                </a: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oup 60"/>
            <p:cNvGrpSpPr/>
            <p:nvPr/>
          </p:nvGrpSpPr>
          <p:grpSpPr>
            <a:xfrm>
              <a:off x="6406832" y="4785360"/>
              <a:ext cx="4684673" cy="1354558"/>
              <a:chOff x="1423352" y="2286000"/>
              <a:chExt cx="4684673" cy="1354558"/>
            </a:xfrm>
          </p:grpSpPr>
          <p:grpSp>
            <p:nvGrpSpPr>
              <p:cNvPr id="62" name="Group 61"/>
              <p:cNvGrpSpPr/>
              <p:nvPr/>
            </p:nvGrpSpPr>
            <p:grpSpPr>
              <a:xfrm>
                <a:off x="2436811" y="2286000"/>
                <a:ext cx="3671214" cy="1354558"/>
                <a:chOff x="783271" y="2286000"/>
                <a:chExt cx="3671214" cy="1354558"/>
              </a:xfrm>
            </p:grpSpPr>
            <p:sp>
              <p:nvSpPr>
                <p:cNvPr id="64" name="TextBox 63"/>
                <p:cNvSpPr txBox="1"/>
                <p:nvPr/>
              </p:nvSpPr>
              <p:spPr>
                <a:xfrm>
                  <a:off x="783272" y="2743200"/>
                  <a:ext cx="3124200" cy="897358"/>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Develop and maintain  queries and creation of functional design documents</a:t>
                  </a:r>
                  <a:endParaRPr lang="en-US" sz="1600" kern="0" dirty="0">
                    <a:solidFill>
                      <a:prstClr val="black">
                        <a:lumMod val="75000"/>
                        <a:lumOff val="25000"/>
                      </a:prstClr>
                    </a:solidFill>
                    <a:ea typeface="Tahoma" panose="020B0604030504040204" pitchFamily="34" charset="0"/>
                    <a:cs typeface="Tahoma" panose="020B0604030504040204" pitchFamily="34" charset="0"/>
                  </a:endParaRPr>
                </a:p>
              </p:txBody>
            </p:sp>
            <p:sp>
              <p:nvSpPr>
                <p:cNvPr id="65" name="TextBox 64"/>
                <p:cNvSpPr txBox="1"/>
                <p:nvPr/>
              </p:nvSpPr>
              <p:spPr>
                <a:xfrm>
                  <a:off x="783271" y="2286000"/>
                  <a:ext cx="3671214" cy="432062"/>
                </a:xfrm>
                <a:prstGeom prst="rect">
                  <a:avLst/>
                </a:prstGeom>
                <a:noFill/>
              </p:spPr>
              <p:txBody>
                <a:bodyPr wrap="square" rtlCol="0">
                  <a:spAutoFit/>
                </a:bodyPr>
                <a:lstStyle/>
                <a:p>
                  <a:pPr defTabSz="1218987"/>
                  <a:r>
                    <a:rPr lang="en-US" sz="2000" b="1" kern="0" dirty="0" smtClean="0">
                      <a:solidFill>
                        <a:prstClr val="black">
                          <a:lumMod val="85000"/>
                          <a:lumOff val="15000"/>
                        </a:prstClr>
                      </a:solidFill>
                      <a:latin typeface="+mj-lt"/>
                      <a:ea typeface="Tahoma" panose="020B0604030504040204" pitchFamily="34" charset="0"/>
                      <a:cs typeface="Tahoma" panose="020B0604030504040204" pitchFamily="34" charset="0"/>
                    </a:rPr>
                    <a:t>Reporting &amp; Analytics </a:t>
                  </a:r>
                  <a:r>
                    <a:rPr lang="en-US" sz="1600" b="1" kern="0" dirty="0" smtClean="0">
                      <a:solidFill>
                        <a:prstClr val="black">
                          <a:lumMod val="85000"/>
                          <a:lumOff val="15000"/>
                        </a:prstClr>
                      </a:solidFill>
                      <a:latin typeface="+mj-lt"/>
                      <a:ea typeface="Tahoma" panose="020B0604030504040204" pitchFamily="34" charset="0"/>
                      <a:cs typeface="Tahoma" panose="020B0604030504040204" pitchFamily="34" charset="0"/>
                    </a:rPr>
                    <a:t>(RPTA) </a:t>
                  </a:r>
                  <a:endParaRPr lang="en-US" sz="1600" b="1" kern="0" dirty="0">
                    <a:solidFill>
                      <a:prstClr val="black">
                        <a:lumMod val="85000"/>
                        <a:lumOff val="15000"/>
                      </a:prstClr>
                    </a:solidFill>
                    <a:latin typeface="+mj-lt"/>
                    <a:ea typeface="Tahoma" panose="020B0604030504040204" pitchFamily="34" charset="0"/>
                    <a:cs typeface="Tahoma" panose="020B0604030504040204" pitchFamily="34" charset="0"/>
                  </a:endParaRPr>
                </a:p>
              </p:txBody>
            </p:sp>
          </p:grpSp>
          <p:sp>
            <p:nvSpPr>
              <p:cNvPr id="63" name="Oval 62"/>
              <p:cNvSpPr/>
              <p:nvPr/>
            </p:nvSpPr>
            <p:spPr>
              <a:xfrm>
                <a:off x="1423352" y="2349787"/>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smtClean="0">
                    <a:solidFill>
                      <a:prstClr val="white"/>
                    </a:solidFill>
                    <a:latin typeface="Tahoma" panose="020B0604030504040204" pitchFamily="34" charset="0"/>
                    <a:ea typeface="Tahoma" panose="020B0604030504040204" pitchFamily="34" charset="0"/>
                    <a:cs typeface="Tahoma" panose="020B0604030504040204" pitchFamily="34" charset="0"/>
                  </a:rPr>
                  <a:t>12</a:t>
                </a: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3" name="Title 2"/>
          <p:cNvSpPr>
            <a:spLocks noGrp="1"/>
          </p:cNvSpPr>
          <p:nvPr>
            <p:ph type="title"/>
          </p:nvPr>
        </p:nvSpPr>
        <p:spPr/>
        <p:txBody>
          <a:bodyPr/>
          <a:lstStyle/>
          <a:p>
            <a:r>
              <a:rPr lang="en-US" dirty="0" smtClean="0"/>
              <a:t>Our Core Services</a:t>
            </a:r>
            <a:endParaRPr lang="en-US" dirty="0"/>
          </a:p>
        </p:txBody>
      </p:sp>
      <p:sp>
        <p:nvSpPr>
          <p:cNvPr id="36" name="Oval 35"/>
          <p:cNvSpPr/>
          <p:nvPr/>
        </p:nvSpPr>
        <p:spPr>
          <a:xfrm>
            <a:off x="4874055" y="5468483"/>
            <a:ext cx="778418" cy="8467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8987"/>
            <a:r>
              <a:rPr lang="en-US" sz="3200" dirty="0" smtClean="0">
                <a:solidFill>
                  <a:prstClr val="white"/>
                </a:solidFill>
                <a:latin typeface="Tahoma" panose="020B0604030504040204" pitchFamily="34" charset="0"/>
                <a:ea typeface="Tahoma" panose="020B0604030504040204" pitchFamily="34" charset="0"/>
                <a:cs typeface="Tahoma" panose="020B0604030504040204" pitchFamily="34" charset="0"/>
              </a:rPr>
              <a:t>13</a:t>
            </a: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736802" y="5460568"/>
            <a:ext cx="2879314" cy="954107"/>
          </a:xfrm>
          <a:prstGeom prst="rect">
            <a:avLst/>
          </a:prstGeom>
        </p:spPr>
        <p:txBody>
          <a:bodyPr wrap="none">
            <a:spAutoFit/>
          </a:bodyPr>
          <a:lstStyle/>
          <a:p>
            <a:pPr defTabSz="1218987"/>
            <a:r>
              <a:rPr lang="en-US" sz="2000" b="1" kern="0" dirty="0" smtClean="0">
                <a:solidFill>
                  <a:prstClr val="black">
                    <a:lumMod val="85000"/>
                    <a:lumOff val="15000"/>
                  </a:prstClr>
                </a:solidFill>
                <a:ea typeface="Tahoma" panose="020B0604030504040204" pitchFamily="34" charset="0"/>
                <a:cs typeface="Tahoma" panose="020B0604030504040204" pitchFamily="34" charset="0"/>
              </a:rPr>
              <a:t>Records &amp; Fulfillment </a:t>
            </a:r>
            <a:r>
              <a:rPr lang="en-US" sz="1600" b="1" kern="0" dirty="0" smtClean="0">
                <a:solidFill>
                  <a:prstClr val="black">
                    <a:lumMod val="85000"/>
                    <a:lumOff val="15000"/>
                  </a:prstClr>
                </a:solidFill>
                <a:ea typeface="Tahoma" panose="020B0604030504040204" pitchFamily="34" charset="0"/>
                <a:cs typeface="Tahoma" panose="020B0604030504040204" pitchFamily="34" charset="0"/>
              </a:rPr>
              <a:t>(RF)</a:t>
            </a:r>
          </a:p>
          <a:p>
            <a:pPr defTabSz="1218987"/>
            <a:endParaRPr lang="en-US" b="1" kern="0" dirty="0">
              <a:solidFill>
                <a:prstClr val="black">
                  <a:lumMod val="85000"/>
                  <a:lumOff val="15000"/>
                </a:prstClr>
              </a:solidFill>
              <a:ea typeface="Tahoma" panose="020B0604030504040204" pitchFamily="34" charset="0"/>
              <a:cs typeface="Tahoma" panose="020B0604030504040204" pitchFamily="34" charset="0"/>
            </a:endParaRPr>
          </a:p>
          <a:p>
            <a:pPr defTabSz="1218987"/>
            <a:endParaRPr lang="en-US" b="1" kern="0" dirty="0">
              <a:solidFill>
                <a:prstClr val="black">
                  <a:lumMod val="85000"/>
                  <a:lumOff val="15000"/>
                </a:prstClr>
              </a:solidFill>
              <a:ea typeface="Tahoma" panose="020B0604030504040204" pitchFamily="34" charset="0"/>
              <a:cs typeface="Tahoma" panose="020B0604030504040204" pitchFamily="34" charset="0"/>
            </a:endParaRPr>
          </a:p>
        </p:txBody>
      </p:sp>
      <p:sp>
        <p:nvSpPr>
          <p:cNvPr id="42" name="TextBox 41"/>
          <p:cNvSpPr txBox="1"/>
          <p:nvPr/>
        </p:nvSpPr>
        <p:spPr>
          <a:xfrm>
            <a:off x="5736800" y="5891872"/>
            <a:ext cx="2727327" cy="584775"/>
          </a:xfrm>
          <a:prstGeom prst="rect">
            <a:avLst/>
          </a:prstGeom>
          <a:noFill/>
        </p:spPr>
        <p:txBody>
          <a:bodyPr wrap="square" rtlCol="0">
            <a:spAutoFit/>
          </a:bodyPr>
          <a:lstStyle/>
          <a:p>
            <a:pPr defTabSz="1218987"/>
            <a:r>
              <a:rPr lang="en-US" sz="1600" kern="0" dirty="0" smtClean="0">
                <a:solidFill>
                  <a:prstClr val="black">
                    <a:lumMod val="75000"/>
                    <a:lumOff val="25000"/>
                  </a:prstClr>
                </a:solidFill>
                <a:ea typeface="Tahoma" panose="020B0604030504040204" pitchFamily="34" charset="0"/>
                <a:cs typeface="Tahoma" panose="020B0604030504040204" pitchFamily="34" charset="0"/>
              </a:rPr>
              <a:t>Maintain employee records and fulfill record requests</a:t>
            </a:r>
            <a:endParaRPr lang="en-US" sz="1600" kern="0" dirty="0">
              <a:solidFill>
                <a:prstClr val="black">
                  <a:lumMod val="75000"/>
                  <a:lumOff val="25000"/>
                </a:prst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4315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Servicing Framework</a:t>
            </a:r>
            <a:endParaRPr lang="en-US" dirty="0"/>
          </a:p>
        </p:txBody>
      </p:sp>
      <p:grpSp>
        <p:nvGrpSpPr>
          <p:cNvPr id="4" name="Group 3"/>
          <p:cNvGrpSpPr/>
          <p:nvPr/>
        </p:nvGrpSpPr>
        <p:grpSpPr>
          <a:xfrm>
            <a:off x="6379963" y="1684864"/>
            <a:ext cx="2331055" cy="4487334"/>
            <a:chOff x="8185876" y="1295400"/>
            <a:chExt cx="2852206" cy="5414385"/>
          </a:xfrm>
        </p:grpSpPr>
        <p:sp>
          <p:nvSpPr>
            <p:cNvPr id="5" name="Isosceles Triangle 4"/>
            <p:cNvSpPr/>
            <p:nvPr/>
          </p:nvSpPr>
          <p:spPr>
            <a:xfrm rot="5400000">
              <a:off x="10667969" y="2780339"/>
              <a:ext cx="363141" cy="36720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23237" y="1295400"/>
              <a:ext cx="2410794" cy="4648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1356740">
              <a:off x="8185876" y="2943191"/>
              <a:ext cx="2839702" cy="401435"/>
            </a:xfrm>
            <a:prstGeom prst="ellipse">
              <a:avLst/>
            </a:prstGeom>
            <a:gradFill flip="none" rotWithShape="1">
              <a:gsLst>
                <a:gs pos="0">
                  <a:schemeClr val="tx1">
                    <a:lumMod val="95000"/>
                    <a:lumOff val="5000"/>
                    <a:alpha val="36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8" name="TextBox 7"/>
            <p:cNvSpPr txBox="1"/>
            <p:nvPr/>
          </p:nvSpPr>
          <p:spPr>
            <a:xfrm>
              <a:off x="8779620" y="1618129"/>
              <a:ext cx="1167415" cy="1114083"/>
            </a:xfrm>
            <a:prstGeom prst="rect">
              <a:avLst/>
            </a:prstGeom>
            <a:noFill/>
          </p:spPr>
          <p:txBody>
            <a:bodyPr wrap="none" rtlCol="0">
              <a:spAutoFit/>
            </a:bodyPr>
            <a:lstStyle/>
            <a:p>
              <a:r>
                <a:rPr lang="en-US" sz="5400" b="1" dirty="0" smtClean="0">
                  <a:solidFill>
                    <a:schemeClr val="bg1"/>
                  </a:solidFill>
                  <a:latin typeface="Arial" pitchFamily="34" charset="0"/>
                  <a:cs typeface="Arial" pitchFamily="34" charset="0"/>
                </a:rPr>
                <a:t>04</a:t>
              </a:r>
              <a:endParaRPr lang="en-US" sz="5400" b="1" dirty="0">
                <a:solidFill>
                  <a:schemeClr val="bg1"/>
                </a:solidFill>
                <a:latin typeface="Arial" pitchFamily="34" charset="0"/>
                <a:cs typeface="Arial" pitchFamily="34" charset="0"/>
              </a:endParaRPr>
            </a:p>
          </p:txBody>
        </p:sp>
        <p:sp>
          <p:nvSpPr>
            <p:cNvPr id="9" name="Freeform 8"/>
            <p:cNvSpPr/>
            <p:nvPr/>
          </p:nvSpPr>
          <p:spPr>
            <a:xfrm>
              <a:off x="8311975" y="2965847"/>
              <a:ext cx="2726107" cy="3743938"/>
            </a:xfrm>
            <a:custGeom>
              <a:avLst/>
              <a:gdLst>
                <a:gd name="connsiteX0" fmla="*/ 0 w 1801080"/>
                <a:gd name="connsiteY0" fmla="*/ 0 h 2209800"/>
                <a:gd name="connsiteX1" fmla="*/ 1801080 w 1801080"/>
                <a:gd name="connsiteY1" fmla="*/ 0 h 2209800"/>
                <a:gd name="connsiteX2" fmla="*/ 1801080 w 1801080"/>
                <a:gd name="connsiteY2" fmla="*/ 2209800 h 2209800"/>
                <a:gd name="connsiteX3" fmla="*/ 0 w 1801080"/>
                <a:gd name="connsiteY3" fmla="*/ 2209800 h 2209800"/>
                <a:gd name="connsiteX4" fmla="*/ 0 w 1801080"/>
                <a:gd name="connsiteY4" fmla="*/ 0 h 2209800"/>
                <a:gd name="connsiteX0" fmla="*/ 2425 w 1801080"/>
                <a:gd name="connsiteY0" fmla="*/ 160774 h 2209800"/>
                <a:gd name="connsiteX1" fmla="*/ 1801080 w 1801080"/>
                <a:gd name="connsiteY1" fmla="*/ 0 h 2209800"/>
                <a:gd name="connsiteX2" fmla="*/ 1801080 w 1801080"/>
                <a:gd name="connsiteY2" fmla="*/ 2209800 h 2209800"/>
                <a:gd name="connsiteX3" fmla="*/ 0 w 1801080"/>
                <a:gd name="connsiteY3" fmla="*/ 2209800 h 2209800"/>
                <a:gd name="connsiteX4" fmla="*/ 2425 w 1801080"/>
                <a:gd name="connsiteY4" fmla="*/ 160774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080" h="2209800">
                  <a:moveTo>
                    <a:pt x="2425" y="160774"/>
                  </a:moveTo>
                  <a:lnTo>
                    <a:pt x="1801080" y="0"/>
                  </a:lnTo>
                  <a:lnTo>
                    <a:pt x="1801080" y="2209800"/>
                  </a:lnTo>
                  <a:lnTo>
                    <a:pt x="0" y="2209800"/>
                  </a:lnTo>
                  <a:cubicBezTo>
                    <a:pt x="808" y="1526791"/>
                    <a:pt x="1617" y="843783"/>
                    <a:pt x="2425" y="160774"/>
                  </a:cubicBezTo>
                  <a:close/>
                </a:path>
              </a:pathLst>
            </a:custGeom>
            <a:gradFill>
              <a:gsLst>
                <a:gs pos="0">
                  <a:schemeClr val="bg1">
                    <a:lumMod val="95000"/>
                    <a:shade val="67500"/>
                    <a:satMod val="115000"/>
                  </a:schemeClr>
                </a:gs>
                <a:gs pos="25000">
                  <a:schemeClr val="bg1">
                    <a:lumMod val="95000"/>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0"/>
            <p:cNvSpPr txBox="1">
              <a:spLocks/>
            </p:cNvSpPr>
            <p:nvPr/>
          </p:nvSpPr>
          <p:spPr>
            <a:xfrm>
              <a:off x="8779620" y="3369564"/>
              <a:ext cx="2199726" cy="3282342"/>
            </a:xfrm>
            <a:prstGeom prst="rect">
              <a:avLst/>
            </a:prstGeom>
          </p:spPr>
          <p:txBody>
            <a:bodyPr>
              <a:normAutofit fontScale="77500" lnSpcReduction="20000"/>
            </a:bodyPr>
            <a:lstStyle/>
            <a:p>
              <a:pPr>
                <a:spcBef>
                  <a:spcPts val="1000"/>
                </a:spcBef>
                <a:buClr>
                  <a:schemeClr val="tx1">
                    <a:lumMod val="85000"/>
                    <a:lumOff val="15000"/>
                  </a:schemeClr>
                </a:buClr>
                <a:buSzPct val="100000"/>
              </a:pPr>
              <a:r>
                <a:rPr lang="en-US" sz="2100" b="1" kern="0" dirty="0" smtClean="0">
                  <a:solidFill>
                    <a:schemeClr val="tx1">
                      <a:lumMod val="85000"/>
                      <a:lumOff val="15000"/>
                    </a:schemeClr>
                  </a:solidFill>
                  <a:cs typeface="Arial" pitchFamily="34" charset="0"/>
                </a:rPr>
                <a:t>Locations or COE</a:t>
              </a:r>
              <a:endParaRPr lang="en-US" sz="2100" b="1" kern="0" dirty="0">
                <a:solidFill>
                  <a:schemeClr val="tx1">
                    <a:lumMod val="85000"/>
                    <a:lumOff val="15000"/>
                  </a:schemeClr>
                </a:solidFill>
                <a:cs typeface="Arial" pitchFamily="34" charset="0"/>
              </a:endParaRPr>
            </a:p>
            <a:p>
              <a:pPr>
                <a:lnSpc>
                  <a:spcPct val="120000"/>
                </a:lnSpc>
                <a:spcBef>
                  <a:spcPts val="1000"/>
                </a:spcBef>
                <a:buClr>
                  <a:schemeClr val="tx1">
                    <a:lumMod val="85000"/>
                    <a:lumOff val="15000"/>
                  </a:schemeClr>
                </a:buClr>
                <a:buSzPct val="100000"/>
              </a:pPr>
              <a:r>
                <a:rPr lang="en-US" u="sng" kern="0" dirty="0" smtClean="0">
                  <a:solidFill>
                    <a:schemeClr val="tx1">
                      <a:lumMod val="85000"/>
                      <a:lumOff val="15000"/>
                    </a:schemeClr>
                  </a:solidFill>
                  <a:cs typeface="Arial" pitchFamily="34" charset="0"/>
                </a:rPr>
                <a:t>Locations</a:t>
              </a:r>
            </a:p>
            <a:p>
              <a:pPr>
                <a:lnSpc>
                  <a:spcPct val="120000"/>
                </a:lnSpc>
                <a:spcBef>
                  <a:spcPts val="1000"/>
                </a:spcBef>
                <a:buClr>
                  <a:schemeClr val="tx1">
                    <a:lumMod val="85000"/>
                    <a:lumOff val="15000"/>
                  </a:schemeClr>
                </a:buClr>
                <a:buSzPct val="100000"/>
              </a:pPr>
              <a:r>
                <a:rPr lang="en-US" sz="1700" kern="0" dirty="0" smtClean="0">
                  <a:solidFill>
                    <a:schemeClr val="tx1">
                      <a:lumMod val="85000"/>
                      <a:lumOff val="15000"/>
                    </a:schemeClr>
                  </a:solidFill>
                  <a:cs typeface="Arial" pitchFamily="34" charset="0"/>
                </a:rPr>
                <a:t>Receive requests for additional information or follow-up</a:t>
              </a:r>
            </a:p>
            <a:p>
              <a:pPr>
                <a:lnSpc>
                  <a:spcPct val="120000"/>
                </a:lnSpc>
                <a:spcBef>
                  <a:spcPts val="1000"/>
                </a:spcBef>
                <a:buClr>
                  <a:schemeClr val="tx1">
                    <a:lumMod val="85000"/>
                    <a:lumOff val="15000"/>
                  </a:schemeClr>
                </a:buClr>
                <a:buSzPct val="100000"/>
              </a:pPr>
              <a:r>
                <a:rPr lang="en-US" u="sng" kern="0" dirty="0" smtClean="0">
                  <a:solidFill>
                    <a:schemeClr val="tx1">
                      <a:lumMod val="85000"/>
                      <a:lumOff val="15000"/>
                    </a:schemeClr>
                  </a:solidFill>
                  <a:cs typeface="Arial" pitchFamily="34" charset="0"/>
                </a:rPr>
                <a:t>COE</a:t>
              </a:r>
            </a:p>
            <a:p>
              <a:pPr>
                <a:lnSpc>
                  <a:spcPct val="120000"/>
                </a:lnSpc>
                <a:spcBef>
                  <a:spcPts val="1000"/>
                </a:spcBef>
                <a:buClr>
                  <a:schemeClr val="tx1">
                    <a:lumMod val="85000"/>
                    <a:lumOff val="15000"/>
                  </a:schemeClr>
                </a:buClr>
                <a:buSzPct val="100000"/>
              </a:pPr>
              <a:r>
                <a:rPr lang="en-US" sz="1700" kern="0" dirty="0" smtClean="0">
                  <a:solidFill>
                    <a:schemeClr val="tx1">
                      <a:lumMod val="85000"/>
                      <a:lumOff val="15000"/>
                    </a:schemeClr>
                  </a:solidFill>
                  <a:cs typeface="Arial" pitchFamily="34" charset="0"/>
                </a:rPr>
                <a:t>Provide support for sensitive issues, policy exceptions, appeals</a:t>
              </a:r>
              <a:endParaRPr lang="en-US" sz="1700" kern="0" dirty="0">
                <a:solidFill>
                  <a:schemeClr val="tx1">
                    <a:lumMod val="85000"/>
                    <a:lumOff val="15000"/>
                  </a:schemeClr>
                </a:solidFill>
                <a:cs typeface="Arial" pitchFamily="34" charset="0"/>
              </a:endParaRPr>
            </a:p>
          </p:txBody>
        </p:sp>
      </p:grpSp>
      <p:grpSp>
        <p:nvGrpSpPr>
          <p:cNvPr id="11" name="Group 10"/>
          <p:cNvGrpSpPr/>
          <p:nvPr/>
        </p:nvGrpSpPr>
        <p:grpSpPr>
          <a:xfrm>
            <a:off x="4377639" y="1684864"/>
            <a:ext cx="2370319" cy="4487333"/>
            <a:chOff x="5735894" y="1295400"/>
            <a:chExt cx="2900248" cy="5414385"/>
          </a:xfrm>
        </p:grpSpPr>
        <p:sp>
          <p:nvSpPr>
            <p:cNvPr id="12" name="Isosceles Triangle 11"/>
            <p:cNvSpPr/>
            <p:nvPr/>
          </p:nvSpPr>
          <p:spPr>
            <a:xfrm rot="5400000">
              <a:off x="8266029" y="2780339"/>
              <a:ext cx="363141" cy="36720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00850" y="1295400"/>
              <a:ext cx="2431242" cy="4648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483067" y="1618129"/>
              <a:ext cx="1167415" cy="1114084"/>
            </a:xfrm>
            <a:prstGeom prst="rect">
              <a:avLst/>
            </a:prstGeom>
            <a:noFill/>
          </p:spPr>
          <p:txBody>
            <a:bodyPr wrap="none" rtlCol="0">
              <a:spAutoFit/>
            </a:bodyPr>
            <a:lstStyle/>
            <a:p>
              <a:r>
                <a:rPr lang="en-US" sz="5400" b="1" dirty="0" smtClean="0">
                  <a:solidFill>
                    <a:schemeClr val="bg1"/>
                  </a:solidFill>
                  <a:latin typeface="Arial" pitchFamily="34" charset="0"/>
                  <a:cs typeface="Arial" pitchFamily="34" charset="0"/>
                </a:rPr>
                <a:t>03</a:t>
              </a:r>
              <a:endParaRPr lang="en-US" sz="5400" b="1" dirty="0">
                <a:solidFill>
                  <a:schemeClr val="bg1"/>
                </a:solidFill>
                <a:latin typeface="Arial" pitchFamily="34" charset="0"/>
                <a:cs typeface="Arial" pitchFamily="34" charset="0"/>
              </a:endParaRPr>
            </a:p>
          </p:txBody>
        </p:sp>
        <p:sp>
          <p:nvSpPr>
            <p:cNvPr id="15" name="Oval 14"/>
            <p:cNvSpPr/>
            <p:nvPr/>
          </p:nvSpPr>
          <p:spPr>
            <a:xfrm rot="21356740">
              <a:off x="5735894" y="2943191"/>
              <a:ext cx="2839702" cy="401435"/>
            </a:xfrm>
            <a:prstGeom prst="ellipse">
              <a:avLst/>
            </a:prstGeom>
            <a:gradFill flip="none" rotWithShape="1">
              <a:gsLst>
                <a:gs pos="0">
                  <a:schemeClr val="tx1">
                    <a:lumMod val="95000"/>
                    <a:lumOff val="5000"/>
                    <a:alpha val="36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6" name="Freeform 15"/>
            <p:cNvSpPr/>
            <p:nvPr/>
          </p:nvSpPr>
          <p:spPr>
            <a:xfrm>
              <a:off x="5910035" y="2965847"/>
              <a:ext cx="2726107" cy="3743938"/>
            </a:xfrm>
            <a:custGeom>
              <a:avLst/>
              <a:gdLst>
                <a:gd name="connsiteX0" fmla="*/ 0 w 1801080"/>
                <a:gd name="connsiteY0" fmla="*/ 0 h 2209800"/>
                <a:gd name="connsiteX1" fmla="*/ 1801080 w 1801080"/>
                <a:gd name="connsiteY1" fmla="*/ 0 h 2209800"/>
                <a:gd name="connsiteX2" fmla="*/ 1801080 w 1801080"/>
                <a:gd name="connsiteY2" fmla="*/ 2209800 h 2209800"/>
                <a:gd name="connsiteX3" fmla="*/ 0 w 1801080"/>
                <a:gd name="connsiteY3" fmla="*/ 2209800 h 2209800"/>
                <a:gd name="connsiteX4" fmla="*/ 0 w 1801080"/>
                <a:gd name="connsiteY4" fmla="*/ 0 h 2209800"/>
                <a:gd name="connsiteX0" fmla="*/ 2425 w 1801080"/>
                <a:gd name="connsiteY0" fmla="*/ 160774 h 2209800"/>
                <a:gd name="connsiteX1" fmla="*/ 1801080 w 1801080"/>
                <a:gd name="connsiteY1" fmla="*/ 0 h 2209800"/>
                <a:gd name="connsiteX2" fmla="*/ 1801080 w 1801080"/>
                <a:gd name="connsiteY2" fmla="*/ 2209800 h 2209800"/>
                <a:gd name="connsiteX3" fmla="*/ 0 w 1801080"/>
                <a:gd name="connsiteY3" fmla="*/ 2209800 h 2209800"/>
                <a:gd name="connsiteX4" fmla="*/ 2425 w 1801080"/>
                <a:gd name="connsiteY4" fmla="*/ 160774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080" h="2209800">
                  <a:moveTo>
                    <a:pt x="2425" y="160774"/>
                  </a:moveTo>
                  <a:lnTo>
                    <a:pt x="1801080" y="0"/>
                  </a:lnTo>
                  <a:lnTo>
                    <a:pt x="1801080" y="2209800"/>
                  </a:lnTo>
                  <a:lnTo>
                    <a:pt x="0" y="2209800"/>
                  </a:lnTo>
                  <a:cubicBezTo>
                    <a:pt x="808" y="1526791"/>
                    <a:pt x="1617" y="843783"/>
                    <a:pt x="2425" y="160774"/>
                  </a:cubicBezTo>
                  <a:close/>
                </a:path>
              </a:pathLst>
            </a:custGeom>
            <a:gradFill>
              <a:gsLst>
                <a:gs pos="0">
                  <a:schemeClr val="bg1">
                    <a:lumMod val="95000"/>
                    <a:shade val="67500"/>
                    <a:satMod val="115000"/>
                  </a:schemeClr>
                </a:gs>
                <a:gs pos="25000">
                  <a:schemeClr val="bg1">
                    <a:lumMod val="95000"/>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0"/>
            <p:cNvSpPr txBox="1">
              <a:spLocks/>
            </p:cNvSpPr>
            <p:nvPr/>
          </p:nvSpPr>
          <p:spPr>
            <a:xfrm>
              <a:off x="6295098" y="3316087"/>
              <a:ext cx="2291337" cy="3289495"/>
            </a:xfrm>
            <a:prstGeom prst="rect">
              <a:avLst/>
            </a:prstGeom>
          </p:spPr>
          <p:txBody>
            <a:bodyPr>
              <a:normAutofit/>
            </a:bodyPr>
            <a:lstStyle/>
            <a:p>
              <a:pPr>
                <a:spcBef>
                  <a:spcPts val="1000"/>
                </a:spcBef>
                <a:buClr>
                  <a:schemeClr val="tx1">
                    <a:lumMod val="85000"/>
                    <a:lumOff val="15000"/>
                  </a:schemeClr>
                </a:buClr>
                <a:buSzPct val="100000"/>
              </a:pPr>
              <a:r>
                <a:rPr lang="en-US" sz="1600" b="1" kern="0" dirty="0" smtClean="0">
                  <a:solidFill>
                    <a:schemeClr val="tx1">
                      <a:lumMod val="85000"/>
                      <a:lumOff val="15000"/>
                    </a:schemeClr>
                  </a:solidFill>
                  <a:cs typeface="Arial" pitchFamily="34" charset="0"/>
                </a:rPr>
                <a:t>Production</a:t>
              </a:r>
              <a:endParaRPr lang="en-US" sz="1600" b="1" kern="0" dirty="0">
                <a:solidFill>
                  <a:schemeClr val="tx1">
                    <a:lumMod val="85000"/>
                    <a:lumOff val="15000"/>
                  </a:schemeClr>
                </a:solidFill>
                <a:cs typeface="Arial" pitchFamily="34" charset="0"/>
              </a:endParaRPr>
            </a:p>
            <a:p>
              <a:pPr marL="285750" indent="-285750">
                <a:spcBef>
                  <a:spcPts val="1000"/>
                </a:spcBef>
                <a:buClr>
                  <a:schemeClr val="tx1">
                    <a:lumMod val="85000"/>
                    <a:lumOff val="15000"/>
                  </a:schemeClr>
                </a:buClr>
                <a:buSzPct val="100000"/>
                <a:buFont typeface="Arial" panose="020B0604020202020204" pitchFamily="34" charset="0"/>
                <a:buChar char="•"/>
              </a:pPr>
              <a:r>
                <a:rPr lang="en-US" sz="1300" kern="0" dirty="0">
                  <a:solidFill>
                    <a:schemeClr val="tx1">
                      <a:lumMod val="85000"/>
                      <a:lumOff val="15000"/>
                    </a:schemeClr>
                  </a:solidFill>
                  <a:cs typeface="Arial" pitchFamily="34" charset="0"/>
                </a:rPr>
                <a:t>Next level of escalation for research, follow-up and processing </a:t>
              </a:r>
            </a:p>
            <a:p>
              <a:pPr marL="285750" indent="-285750">
                <a:spcBef>
                  <a:spcPts val="1000"/>
                </a:spcBef>
                <a:buClr>
                  <a:schemeClr val="tx1">
                    <a:lumMod val="85000"/>
                    <a:lumOff val="15000"/>
                  </a:schemeClr>
                </a:buClr>
                <a:buSzPct val="100000"/>
                <a:buFont typeface="Arial" panose="020B0604020202020204" pitchFamily="34" charset="0"/>
                <a:buChar char="•"/>
              </a:pPr>
              <a:r>
                <a:rPr lang="en-US" sz="1300" kern="0" dirty="0" smtClean="0">
                  <a:solidFill>
                    <a:schemeClr val="tx1">
                      <a:lumMod val="85000"/>
                      <a:lumOff val="15000"/>
                    </a:schemeClr>
                  </a:solidFill>
                  <a:cs typeface="Arial" pitchFamily="34" charset="0"/>
                </a:rPr>
                <a:t>Process payroll, benefits and workforce administration transactions</a:t>
              </a:r>
              <a:endParaRPr lang="en-US" sz="1300" kern="0" dirty="0">
                <a:solidFill>
                  <a:schemeClr val="tx1">
                    <a:lumMod val="85000"/>
                    <a:lumOff val="15000"/>
                  </a:schemeClr>
                </a:solidFill>
                <a:cs typeface="Arial" pitchFamily="34" charset="0"/>
              </a:endParaRPr>
            </a:p>
          </p:txBody>
        </p:sp>
      </p:grpSp>
      <p:grpSp>
        <p:nvGrpSpPr>
          <p:cNvPr id="18" name="Group 17"/>
          <p:cNvGrpSpPr/>
          <p:nvPr/>
        </p:nvGrpSpPr>
        <p:grpSpPr>
          <a:xfrm>
            <a:off x="2504973" y="1684864"/>
            <a:ext cx="2320835" cy="4487334"/>
            <a:chOff x="3444559" y="1295400"/>
            <a:chExt cx="2839702" cy="5414387"/>
          </a:xfrm>
        </p:grpSpPr>
        <p:sp>
          <p:nvSpPr>
            <p:cNvPr id="19" name="Isosceles Triangle 18"/>
            <p:cNvSpPr/>
            <p:nvPr/>
          </p:nvSpPr>
          <p:spPr>
            <a:xfrm rot="5400000">
              <a:off x="5845711" y="2780339"/>
              <a:ext cx="363141" cy="36720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563793" y="1295400"/>
              <a:ext cx="2347978" cy="4648200"/>
            </a:xfrm>
            <a:prstGeom prst="rect">
              <a:avLst/>
            </a:prstGeom>
            <a:gradFill flip="none" rotWithShape="1">
              <a:gsLst>
                <a:gs pos="0">
                  <a:schemeClr val="accent2">
                    <a:shade val="67500"/>
                    <a:satMod val="115000"/>
                  </a:schemeClr>
                </a:gs>
                <a:gs pos="9000">
                  <a:schemeClr val="accent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87903" y="1618129"/>
              <a:ext cx="1167416" cy="1114084"/>
            </a:xfrm>
            <a:prstGeom prst="rect">
              <a:avLst/>
            </a:prstGeom>
            <a:noFill/>
          </p:spPr>
          <p:txBody>
            <a:bodyPr wrap="none" rtlCol="0">
              <a:spAutoFit/>
            </a:bodyPr>
            <a:lstStyle/>
            <a:p>
              <a:r>
                <a:rPr lang="en-US" sz="5400" b="1" dirty="0" smtClean="0">
                  <a:solidFill>
                    <a:schemeClr val="bg1"/>
                  </a:solidFill>
                  <a:latin typeface="Arial" pitchFamily="34" charset="0"/>
                  <a:cs typeface="Arial" pitchFamily="34" charset="0"/>
                </a:rPr>
                <a:t>02</a:t>
              </a:r>
              <a:endParaRPr lang="en-US" sz="5400" b="1" dirty="0">
                <a:solidFill>
                  <a:schemeClr val="bg1"/>
                </a:solidFill>
                <a:latin typeface="Arial" pitchFamily="34" charset="0"/>
                <a:cs typeface="Arial" pitchFamily="34" charset="0"/>
              </a:endParaRPr>
            </a:p>
          </p:txBody>
        </p:sp>
        <p:sp>
          <p:nvSpPr>
            <p:cNvPr id="22" name="Oval 21"/>
            <p:cNvSpPr/>
            <p:nvPr/>
          </p:nvSpPr>
          <p:spPr>
            <a:xfrm rot="21356740">
              <a:off x="3444559" y="2943191"/>
              <a:ext cx="2839702" cy="401435"/>
            </a:xfrm>
            <a:prstGeom prst="ellipse">
              <a:avLst/>
            </a:prstGeom>
            <a:gradFill flip="none" rotWithShape="1">
              <a:gsLst>
                <a:gs pos="0">
                  <a:schemeClr val="tx1">
                    <a:lumMod val="95000"/>
                    <a:lumOff val="5000"/>
                    <a:alpha val="36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3" name="Freeform 22"/>
            <p:cNvSpPr/>
            <p:nvPr/>
          </p:nvSpPr>
          <p:spPr>
            <a:xfrm>
              <a:off x="3489716" y="2965846"/>
              <a:ext cx="2726108" cy="3743939"/>
            </a:xfrm>
            <a:custGeom>
              <a:avLst/>
              <a:gdLst>
                <a:gd name="connsiteX0" fmla="*/ 0 w 1801080"/>
                <a:gd name="connsiteY0" fmla="*/ 0 h 2209800"/>
                <a:gd name="connsiteX1" fmla="*/ 1801080 w 1801080"/>
                <a:gd name="connsiteY1" fmla="*/ 0 h 2209800"/>
                <a:gd name="connsiteX2" fmla="*/ 1801080 w 1801080"/>
                <a:gd name="connsiteY2" fmla="*/ 2209800 h 2209800"/>
                <a:gd name="connsiteX3" fmla="*/ 0 w 1801080"/>
                <a:gd name="connsiteY3" fmla="*/ 2209800 h 2209800"/>
                <a:gd name="connsiteX4" fmla="*/ 0 w 1801080"/>
                <a:gd name="connsiteY4" fmla="*/ 0 h 2209800"/>
                <a:gd name="connsiteX0" fmla="*/ 2425 w 1801080"/>
                <a:gd name="connsiteY0" fmla="*/ 160774 h 2209800"/>
                <a:gd name="connsiteX1" fmla="*/ 1801080 w 1801080"/>
                <a:gd name="connsiteY1" fmla="*/ 0 h 2209800"/>
                <a:gd name="connsiteX2" fmla="*/ 1801080 w 1801080"/>
                <a:gd name="connsiteY2" fmla="*/ 2209800 h 2209800"/>
                <a:gd name="connsiteX3" fmla="*/ 0 w 1801080"/>
                <a:gd name="connsiteY3" fmla="*/ 2209800 h 2209800"/>
                <a:gd name="connsiteX4" fmla="*/ 2425 w 1801080"/>
                <a:gd name="connsiteY4" fmla="*/ 160774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080" h="2209800">
                  <a:moveTo>
                    <a:pt x="2425" y="160774"/>
                  </a:moveTo>
                  <a:lnTo>
                    <a:pt x="1801080" y="0"/>
                  </a:lnTo>
                  <a:lnTo>
                    <a:pt x="1801080" y="2209800"/>
                  </a:lnTo>
                  <a:lnTo>
                    <a:pt x="0" y="2209800"/>
                  </a:lnTo>
                  <a:cubicBezTo>
                    <a:pt x="808" y="1526791"/>
                    <a:pt x="1617" y="843783"/>
                    <a:pt x="2425" y="160774"/>
                  </a:cubicBezTo>
                  <a:close/>
                </a:path>
              </a:pathLst>
            </a:custGeom>
            <a:gradFill>
              <a:gsLst>
                <a:gs pos="0">
                  <a:schemeClr val="bg1">
                    <a:lumMod val="95000"/>
                    <a:shade val="67500"/>
                    <a:satMod val="115000"/>
                  </a:schemeClr>
                </a:gs>
                <a:gs pos="25000">
                  <a:schemeClr val="bg1">
                    <a:lumMod val="95000"/>
                    <a:shade val="100000"/>
                    <a:satMod val="11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0"/>
            <p:cNvSpPr txBox="1">
              <a:spLocks/>
            </p:cNvSpPr>
            <p:nvPr/>
          </p:nvSpPr>
          <p:spPr>
            <a:xfrm>
              <a:off x="3913822" y="3372280"/>
              <a:ext cx="2297061" cy="3337507"/>
            </a:xfrm>
            <a:prstGeom prst="rect">
              <a:avLst/>
            </a:prstGeom>
          </p:spPr>
          <p:txBody>
            <a:bodyPr>
              <a:normAutofit fontScale="25000" lnSpcReduction="20000"/>
            </a:bodyPr>
            <a:lstStyle/>
            <a:p>
              <a:pPr>
                <a:spcBef>
                  <a:spcPts val="1000"/>
                </a:spcBef>
                <a:buClr>
                  <a:schemeClr val="tx1">
                    <a:lumMod val="85000"/>
                    <a:lumOff val="15000"/>
                  </a:schemeClr>
                </a:buClr>
                <a:buSzPct val="100000"/>
              </a:pPr>
              <a:r>
                <a:rPr lang="en-US" sz="6400" b="1" kern="0" dirty="0" smtClean="0">
                  <a:solidFill>
                    <a:schemeClr val="tx1">
                      <a:lumMod val="85000"/>
                      <a:lumOff val="15000"/>
                    </a:schemeClr>
                  </a:solidFill>
                  <a:cs typeface="Arial" pitchFamily="34" charset="0"/>
                </a:rPr>
                <a:t>Employee Service</a:t>
              </a:r>
            </a:p>
            <a:p>
              <a:pPr marL="285750" indent="-285750">
                <a:lnSpc>
                  <a:spcPct val="120000"/>
                </a:lnSpc>
                <a:spcBef>
                  <a:spcPts val="1000"/>
                </a:spcBef>
                <a:buClr>
                  <a:schemeClr val="tx1">
                    <a:lumMod val="85000"/>
                    <a:lumOff val="15000"/>
                  </a:schemeClr>
                </a:buClr>
                <a:buSzPct val="100000"/>
                <a:buFont typeface="Arial" panose="020B0604020202020204" pitchFamily="34" charset="0"/>
                <a:buChar char="•"/>
              </a:pPr>
              <a:r>
                <a:rPr lang="en-US" sz="5200" kern="0" dirty="0" smtClean="0">
                  <a:solidFill>
                    <a:schemeClr val="tx1">
                      <a:lumMod val="85000"/>
                      <a:lumOff val="15000"/>
                    </a:schemeClr>
                  </a:solidFill>
                  <a:cs typeface="Arial" pitchFamily="34" charset="0"/>
                </a:rPr>
                <a:t>Handles inquiries via phone or portal inquiry</a:t>
              </a:r>
            </a:p>
            <a:p>
              <a:pPr marL="285750" indent="-285750">
                <a:lnSpc>
                  <a:spcPct val="120000"/>
                </a:lnSpc>
                <a:spcBef>
                  <a:spcPts val="1000"/>
                </a:spcBef>
                <a:buClr>
                  <a:schemeClr val="tx1">
                    <a:lumMod val="85000"/>
                    <a:lumOff val="15000"/>
                  </a:schemeClr>
                </a:buClr>
                <a:buSzPct val="100000"/>
                <a:buFont typeface="Arial" panose="020B0604020202020204" pitchFamily="34" charset="0"/>
                <a:buChar char="•"/>
              </a:pPr>
              <a:r>
                <a:rPr lang="en-US" sz="5200" kern="0" dirty="0" smtClean="0">
                  <a:solidFill>
                    <a:schemeClr val="tx1">
                      <a:lumMod val="85000"/>
                      <a:lumOff val="15000"/>
                    </a:schemeClr>
                  </a:solidFill>
                  <a:cs typeface="Arial" pitchFamily="34" charset="0"/>
                </a:rPr>
                <a:t>Knowledge across functional areas</a:t>
              </a:r>
            </a:p>
            <a:p>
              <a:pPr marL="285750" indent="-285750">
                <a:lnSpc>
                  <a:spcPct val="120000"/>
                </a:lnSpc>
                <a:spcBef>
                  <a:spcPts val="1000"/>
                </a:spcBef>
                <a:buClr>
                  <a:schemeClr val="tx1">
                    <a:lumMod val="85000"/>
                    <a:lumOff val="15000"/>
                  </a:schemeClr>
                </a:buClr>
                <a:buSzPct val="100000"/>
                <a:buFont typeface="Arial" panose="020B0604020202020204" pitchFamily="34" charset="0"/>
                <a:buChar char="•"/>
              </a:pPr>
              <a:r>
                <a:rPr lang="en-US" sz="5200" kern="0" dirty="0" smtClean="0">
                  <a:solidFill>
                    <a:schemeClr val="tx1">
                      <a:lumMod val="85000"/>
                      <a:lumOff val="15000"/>
                    </a:schemeClr>
                  </a:solidFill>
                  <a:cs typeface="Arial" pitchFamily="34" charset="0"/>
                </a:rPr>
                <a:t>Senior Associates handle complex inquiries, escalations and research</a:t>
              </a:r>
            </a:p>
          </p:txBody>
        </p:sp>
      </p:grpSp>
      <p:grpSp>
        <p:nvGrpSpPr>
          <p:cNvPr id="25" name="Group 24"/>
          <p:cNvGrpSpPr/>
          <p:nvPr/>
        </p:nvGrpSpPr>
        <p:grpSpPr>
          <a:xfrm>
            <a:off x="558800" y="1684864"/>
            <a:ext cx="2320835" cy="4487334"/>
            <a:chOff x="1063282" y="1295400"/>
            <a:chExt cx="2839702" cy="5414387"/>
          </a:xfrm>
        </p:grpSpPr>
        <p:sp>
          <p:nvSpPr>
            <p:cNvPr id="26" name="Isosceles Triangle 25"/>
            <p:cNvSpPr/>
            <p:nvPr/>
          </p:nvSpPr>
          <p:spPr>
            <a:xfrm rot="5400000">
              <a:off x="3506738" y="2780339"/>
              <a:ext cx="363141" cy="36720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63782" y="1295400"/>
              <a:ext cx="2409017" cy="464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762996" y="1618129"/>
              <a:ext cx="1167416" cy="1114084"/>
            </a:xfrm>
            <a:prstGeom prst="rect">
              <a:avLst/>
            </a:prstGeom>
            <a:noFill/>
          </p:spPr>
          <p:txBody>
            <a:bodyPr wrap="none" rtlCol="0">
              <a:spAutoFit/>
            </a:bodyPr>
            <a:lstStyle/>
            <a:p>
              <a:r>
                <a:rPr lang="en-US" sz="5400" b="1" dirty="0" smtClean="0">
                  <a:solidFill>
                    <a:schemeClr val="bg1"/>
                  </a:solidFill>
                  <a:latin typeface="Arial" pitchFamily="34" charset="0"/>
                  <a:cs typeface="Arial" pitchFamily="34" charset="0"/>
                </a:rPr>
                <a:t>01</a:t>
              </a:r>
              <a:endParaRPr lang="en-US" sz="5400" b="1" dirty="0">
                <a:solidFill>
                  <a:schemeClr val="bg1"/>
                </a:solidFill>
                <a:latin typeface="Arial" pitchFamily="34" charset="0"/>
                <a:cs typeface="Arial" pitchFamily="34" charset="0"/>
              </a:endParaRPr>
            </a:p>
          </p:txBody>
        </p:sp>
        <p:sp>
          <p:nvSpPr>
            <p:cNvPr id="29" name="Oval 28"/>
            <p:cNvSpPr/>
            <p:nvPr/>
          </p:nvSpPr>
          <p:spPr>
            <a:xfrm rot="21356740">
              <a:off x="1063282" y="2943191"/>
              <a:ext cx="2839702" cy="401435"/>
            </a:xfrm>
            <a:prstGeom prst="ellipse">
              <a:avLst/>
            </a:prstGeom>
            <a:gradFill flip="none" rotWithShape="1">
              <a:gsLst>
                <a:gs pos="0">
                  <a:schemeClr val="tx1">
                    <a:lumMod val="95000"/>
                    <a:lumOff val="5000"/>
                    <a:alpha val="36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30" name="Freeform 29"/>
            <p:cNvSpPr/>
            <p:nvPr/>
          </p:nvSpPr>
          <p:spPr>
            <a:xfrm>
              <a:off x="1150743" y="2965848"/>
              <a:ext cx="2726108" cy="3743939"/>
            </a:xfrm>
            <a:custGeom>
              <a:avLst/>
              <a:gdLst>
                <a:gd name="connsiteX0" fmla="*/ 0 w 1801080"/>
                <a:gd name="connsiteY0" fmla="*/ 0 h 2209800"/>
                <a:gd name="connsiteX1" fmla="*/ 1801080 w 1801080"/>
                <a:gd name="connsiteY1" fmla="*/ 0 h 2209800"/>
                <a:gd name="connsiteX2" fmla="*/ 1801080 w 1801080"/>
                <a:gd name="connsiteY2" fmla="*/ 2209800 h 2209800"/>
                <a:gd name="connsiteX3" fmla="*/ 0 w 1801080"/>
                <a:gd name="connsiteY3" fmla="*/ 2209800 h 2209800"/>
                <a:gd name="connsiteX4" fmla="*/ 0 w 1801080"/>
                <a:gd name="connsiteY4" fmla="*/ 0 h 2209800"/>
                <a:gd name="connsiteX0" fmla="*/ 2425 w 1801080"/>
                <a:gd name="connsiteY0" fmla="*/ 160774 h 2209800"/>
                <a:gd name="connsiteX1" fmla="*/ 1801080 w 1801080"/>
                <a:gd name="connsiteY1" fmla="*/ 0 h 2209800"/>
                <a:gd name="connsiteX2" fmla="*/ 1801080 w 1801080"/>
                <a:gd name="connsiteY2" fmla="*/ 2209800 h 2209800"/>
                <a:gd name="connsiteX3" fmla="*/ 0 w 1801080"/>
                <a:gd name="connsiteY3" fmla="*/ 2209800 h 2209800"/>
                <a:gd name="connsiteX4" fmla="*/ 2425 w 1801080"/>
                <a:gd name="connsiteY4" fmla="*/ 160774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080" h="2209800">
                  <a:moveTo>
                    <a:pt x="2425" y="160774"/>
                  </a:moveTo>
                  <a:lnTo>
                    <a:pt x="1801080" y="0"/>
                  </a:lnTo>
                  <a:lnTo>
                    <a:pt x="1801080" y="2209800"/>
                  </a:lnTo>
                  <a:lnTo>
                    <a:pt x="0" y="2209800"/>
                  </a:lnTo>
                  <a:cubicBezTo>
                    <a:pt x="808" y="1526791"/>
                    <a:pt x="1617" y="843783"/>
                    <a:pt x="2425" y="16077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10"/>
            <p:cNvSpPr txBox="1">
              <a:spLocks/>
            </p:cNvSpPr>
            <p:nvPr/>
          </p:nvSpPr>
          <p:spPr>
            <a:xfrm>
              <a:off x="1339882" y="3297699"/>
              <a:ext cx="2348427" cy="3197553"/>
            </a:xfrm>
            <a:prstGeom prst="rect">
              <a:avLst/>
            </a:prstGeom>
          </p:spPr>
          <p:txBody>
            <a:bodyPr>
              <a:normAutofit/>
            </a:bodyPr>
            <a:lstStyle/>
            <a:p>
              <a:pPr>
                <a:spcBef>
                  <a:spcPts val="1000"/>
                </a:spcBef>
                <a:buClr>
                  <a:schemeClr val="tx1">
                    <a:lumMod val="85000"/>
                    <a:lumOff val="15000"/>
                  </a:schemeClr>
                </a:buClr>
                <a:buSzPct val="100000"/>
              </a:pPr>
              <a:r>
                <a:rPr lang="en-US" sz="1600" b="1" kern="0" dirty="0" smtClean="0">
                  <a:solidFill>
                    <a:schemeClr val="tx1">
                      <a:lumMod val="85000"/>
                      <a:lumOff val="15000"/>
                    </a:schemeClr>
                  </a:solidFill>
                  <a:cs typeface="Arial" pitchFamily="34" charset="0"/>
                </a:rPr>
                <a:t>Self Service – UCPath Portal</a:t>
              </a:r>
            </a:p>
            <a:p>
              <a:pPr marL="274320" indent="-274320">
                <a:spcBef>
                  <a:spcPts val="1000"/>
                </a:spcBef>
                <a:buClr>
                  <a:schemeClr val="tx1">
                    <a:lumMod val="85000"/>
                    <a:lumOff val="15000"/>
                  </a:schemeClr>
                </a:buClr>
                <a:buSzPct val="100000"/>
                <a:buFont typeface="Arial" pitchFamily="34" charset="0"/>
                <a:buChar char="•"/>
              </a:pPr>
              <a:r>
                <a:rPr lang="en-US" sz="1300" kern="0" dirty="0" smtClean="0">
                  <a:solidFill>
                    <a:schemeClr val="tx1">
                      <a:lumMod val="85000"/>
                      <a:lumOff val="15000"/>
                    </a:schemeClr>
                  </a:solidFill>
                  <a:cs typeface="Arial" pitchFamily="34" charset="0"/>
                </a:rPr>
                <a:t>Provides information and updates</a:t>
              </a:r>
            </a:p>
            <a:p>
              <a:pPr marL="274320" indent="-274320">
                <a:spcBef>
                  <a:spcPts val="1000"/>
                </a:spcBef>
                <a:buClr>
                  <a:schemeClr val="tx1">
                    <a:lumMod val="85000"/>
                    <a:lumOff val="15000"/>
                  </a:schemeClr>
                </a:buClr>
                <a:buSzPct val="100000"/>
                <a:buFont typeface="Arial" pitchFamily="34" charset="0"/>
                <a:buChar char="•"/>
              </a:pPr>
              <a:r>
                <a:rPr lang="en-US" sz="1300" kern="0" dirty="0" smtClean="0">
                  <a:solidFill>
                    <a:schemeClr val="tx1">
                      <a:lumMod val="85000"/>
                      <a:lumOff val="15000"/>
                    </a:schemeClr>
                  </a:solidFill>
                  <a:cs typeface="Arial" pitchFamily="34" charset="0"/>
                </a:rPr>
                <a:t>Ask UCPath inquiry submission</a:t>
              </a:r>
            </a:p>
            <a:p>
              <a:pPr marL="274320" indent="-274320">
                <a:spcBef>
                  <a:spcPts val="1000"/>
                </a:spcBef>
                <a:buClr>
                  <a:schemeClr val="tx1">
                    <a:lumMod val="85000"/>
                    <a:lumOff val="15000"/>
                  </a:schemeClr>
                </a:buClr>
                <a:buSzPct val="100000"/>
                <a:buFont typeface="Arial" pitchFamily="34" charset="0"/>
                <a:buChar char="•"/>
              </a:pPr>
              <a:r>
                <a:rPr lang="en-US" sz="1300" kern="0" dirty="0" smtClean="0">
                  <a:solidFill>
                    <a:schemeClr val="tx1">
                      <a:lumMod val="85000"/>
                      <a:lumOff val="15000"/>
                    </a:schemeClr>
                  </a:solidFill>
                  <a:cs typeface="Arial" pitchFamily="34" charset="0"/>
                </a:rPr>
                <a:t>Self-service options for employees and managers</a:t>
              </a:r>
              <a:endParaRPr lang="en-US" sz="1300" dirty="0" smtClean="0">
                <a:solidFill>
                  <a:schemeClr val="tx1">
                    <a:lumMod val="85000"/>
                    <a:lumOff val="15000"/>
                  </a:schemeClr>
                </a:solidFill>
                <a:cs typeface="Arial" pitchFamily="34" charset="0"/>
              </a:endParaRPr>
            </a:p>
          </p:txBody>
        </p:sp>
      </p:grpSp>
    </p:spTree>
    <p:extLst>
      <p:ext uri="{BB962C8B-B14F-4D97-AF65-F5344CB8AC3E}">
        <p14:creationId xmlns:p14="http://schemas.microsoft.com/office/powerpoint/2010/main" val="337221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UCPath Portal</a:t>
            </a:r>
            <a:endParaRPr lang="en-US" dirty="0"/>
          </a:p>
        </p:txBody>
      </p:sp>
      <p:grpSp>
        <p:nvGrpSpPr>
          <p:cNvPr id="8" name="Group 7"/>
          <p:cNvGrpSpPr/>
          <p:nvPr/>
        </p:nvGrpSpPr>
        <p:grpSpPr>
          <a:xfrm>
            <a:off x="1153551" y="1450657"/>
            <a:ext cx="6922111" cy="4759643"/>
            <a:chOff x="1088585" y="1450657"/>
            <a:chExt cx="6987077" cy="5011317"/>
          </a:xfrm>
        </p:grpSpPr>
        <p:sp>
          <p:nvSpPr>
            <p:cNvPr id="5" name="Rectangle 4"/>
            <p:cNvSpPr/>
            <p:nvPr/>
          </p:nvSpPr>
          <p:spPr>
            <a:xfrm>
              <a:off x="1261534" y="5054600"/>
              <a:ext cx="499533" cy="17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85" y="1450657"/>
              <a:ext cx="6987077" cy="5011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53551" y="5232400"/>
              <a:ext cx="479669" cy="1758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46642" y="1922585"/>
              <a:ext cx="1775680" cy="134815"/>
            </a:xfrm>
            <a:prstGeom prst="rect">
              <a:avLst/>
            </a:prstGeom>
            <a:solidFill>
              <a:srgbClr val="7DB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314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Thank you!</a:t>
            </a:r>
          </a:p>
          <a:p>
            <a:endParaRPr lang="en-US" dirty="0"/>
          </a:p>
          <a:p>
            <a:r>
              <a:rPr lang="en-US" dirty="0" smtClean="0"/>
              <a:t>Any Questions?</a:t>
            </a:r>
            <a:endParaRPr lang="en-US" dirty="0"/>
          </a:p>
        </p:txBody>
      </p:sp>
    </p:spTree>
    <p:extLst>
      <p:ext uri="{BB962C8B-B14F-4D97-AF65-F5344CB8AC3E}">
        <p14:creationId xmlns:p14="http://schemas.microsoft.com/office/powerpoint/2010/main" val="178244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C Colors">
      <a:dk1>
        <a:sysClr val="windowText" lastClr="000000"/>
      </a:dk1>
      <a:lt1>
        <a:sysClr val="window" lastClr="FFFFFF"/>
      </a:lt1>
      <a:dk2>
        <a:srgbClr val="7C7E7F"/>
      </a:dk2>
      <a:lt2>
        <a:srgbClr val="DBD5CD"/>
      </a:lt2>
      <a:accent1>
        <a:srgbClr val="1295D8"/>
      </a:accent1>
      <a:accent2>
        <a:srgbClr val="FFB511"/>
      </a:accent2>
      <a:accent3>
        <a:srgbClr val="00778B"/>
      </a:accent3>
      <a:accent4>
        <a:srgbClr val="E44C9A"/>
      </a:accent4>
      <a:accent5>
        <a:srgbClr val="FF6E1B"/>
      </a:accent5>
      <a:accent6>
        <a:srgbClr val="005581"/>
      </a:accent6>
      <a:hlink>
        <a:srgbClr val="3E3F3F"/>
      </a:hlink>
      <a:folHlink>
        <a:srgbClr val="5D5E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UC Colors">
      <a:dk1>
        <a:sysClr val="windowText" lastClr="000000"/>
      </a:dk1>
      <a:lt1>
        <a:sysClr val="window" lastClr="FFFFFF"/>
      </a:lt1>
      <a:dk2>
        <a:srgbClr val="7C7E7F"/>
      </a:dk2>
      <a:lt2>
        <a:srgbClr val="DBD5CD"/>
      </a:lt2>
      <a:accent1>
        <a:srgbClr val="1295D8"/>
      </a:accent1>
      <a:accent2>
        <a:srgbClr val="FFB511"/>
      </a:accent2>
      <a:accent3>
        <a:srgbClr val="00A3AD"/>
      </a:accent3>
      <a:accent4>
        <a:srgbClr val="E44C9A"/>
      </a:accent4>
      <a:accent5>
        <a:srgbClr val="FF6E1B"/>
      </a:accent5>
      <a:accent6>
        <a:srgbClr val="005581"/>
      </a:accent6>
      <a:hlink>
        <a:srgbClr val="3E3F3F"/>
      </a:hlink>
      <a:folHlink>
        <a:srgbClr val="5D5E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CB7C89BD82EF409CF6FA1898081F08" ma:contentTypeVersion="0" ma:contentTypeDescription="Create a new document." ma:contentTypeScope="" ma:versionID="ee45bc94e7c98d3f68e3a49a3422cb1a">
  <xsd:schema xmlns:xsd="http://www.w3.org/2001/XMLSchema" xmlns:xs="http://www.w3.org/2001/XMLSchema" xmlns:p="http://schemas.microsoft.com/office/2006/metadata/properties" targetNamespace="http://schemas.microsoft.com/office/2006/metadata/properties" ma:root="true" ma:fieldsID="52f5fcd5ba40015dfb894c6a0e6c89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53D18B-C228-4908-B5EC-5049C2B9236E}">
  <ds:schemaRefs>
    <ds:schemaRef ds:uri="http://schemas.microsoft.com/office/2006/documentManagement/types"/>
    <ds:schemaRef ds:uri="http://purl.org/dc/dcmitype/"/>
    <ds:schemaRef ds:uri="b19bcb0f-fb65-4fdd-adf2-52016595f06d"/>
    <ds:schemaRef ds:uri="http://www.w3.org/XML/1998/namespace"/>
    <ds:schemaRef ds:uri="http://purl.org/dc/elements/1.1/"/>
    <ds:schemaRef ds:uri="http://schemas.microsoft.com/office/infopath/2007/PartnerControls"/>
    <ds:schemaRef ds:uri="f34352cd-dc73-4fa6-bb0b-4f9db1be8e2f"/>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EE9DDE4-F0A3-492A-BBD7-BB45AE274B85}">
  <ds:schemaRefs>
    <ds:schemaRef ds:uri="http://schemas.microsoft.com/sharepoint/v3/contenttype/forms"/>
  </ds:schemaRefs>
</ds:datastoreItem>
</file>

<file path=customXml/itemProps3.xml><?xml version="1.0" encoding="utf-8"?>
<ds:datastoreItem xmlns:ds="http://schemas.openxmlformats.org/officeDocument/2006/customXml" ds:itemID="{27A62D72-4A2C-4F7C-A7A1-D87A154A413B}"/>
</file>

<file path=customXml/itemProps4.xml><?xml version="1.0" encoding="utf-8"?>
<ds:datastoreItem xmlns:ds="http://schemas.openxmlformats.org/officeDocument/2006/customXml" ds:itemID="{8442320A-9DBF-4F14-9750-A142BF6725E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2194</TotalTime>
  <Words>583</Words>
  <Application>Microsoft Office PowerPoint</Application>
  <PresentationFormat>On-screen Show (4:3)</PresentationFormat>
  <Paragraphs>117</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UCPath Center Overview</vt:lpstr>
      <vt:lpstr>PowerPoint Presentation</vt:lpstr>
      <vt:lpstr>UCPath Center Mission</vt:lpstr>
      <vt:lpstr>Our Core Values</vt:lpstr>
      <vt:lpstr>Our Core Services</vt:lpstr>
      <vt:lpstr>Our Core Services</vt:lpstr>
      <vt:lpstr>Servicing Framework</vt:lpstr>
      <vt:lpstr>UCPath Portal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Huang</dc:creator>
  <cp:lastModifiedBy>Kelly Laverty</cp:lastModifiedBy>
  <cp:revision>105</cp:revision>
  <cp:lastPrinted>2016-06-09T15:16:07Z</cp:lastPrinted>
  <dcterms:created xsi:type="dcterms:W3CDTF">2015-10-02T21:22:39Z</dcterms:created>
  <dcterms:modified xsi:type="dcterms:W3CDTF">2016-12-14T01:10:06Z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0x010100D7CB7C89BD82EF409CF6FA1898081F08</vt:lpwstr>
  </property>
  <property fmtid="{D5CDD505-2E9C-101B-9397-08002B2CF9AE}" pid="3" name="_dlc_DocIdItemGuid">
    <vt:lpwstr>69070ade-aea0-45dc-b1d3-af94cfa50a5a</vt:lpwstr>
  </property>
</Properties>
</file>